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69" r:id="rId3"/>
    <p:sldId id="260" r:id="rId4"/>
    <p:sldId id="263" r:id="rId5"/>
    <p:sldId id="262" r:id="rId6"/>
    <p:sldId id="259" r:id="rId7"/>
    <p:sldId id="265" r:id="rId8"/>
    <p:sldId id="268" r:id="rId9"/>
    <p:sldId id="270" r:id="rId10"/>
    <p:sldId id="271" r:id="rId11"/>
    <p:sldId id="272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711" autoAdjust="0"/>
  </p:normalViewPr>
  <p:slideViewPr>
    <p:cSldViewPr snapToGrid="0">
      <p:cViewPr>
        <p:scale>
          <a:sx n="117" d="100"/>
          <a:sy n="117" d="100"/>
        </p:scale>
        <p:origin x="-108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852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277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5429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1107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0759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9347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1864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89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278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410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432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28.01.2020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3409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15.spb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  <a:ea typeface="SimSun-ExtB" panose="02010609060101010101" pitchFamily="49" charset="-122"/>
              </a:rPr>
              <a:t>Бюджет для граждан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2019767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Внутригородское муниципальное образование Санкт-Петербург муниципальный округ № 15</a:t>
            </a: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2019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383805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310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Бюджет для граждан внутригородского муниципального образования Санкт-Петербурга муниципальный округ № 15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82701"/>
            <a:ext cx="8596668" cy="4758662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dirty="0">
                <a:latin typeface="Book Antiqua" panose="02040602050305030304" pitchFamily="18" charset="0"/>
              </a:rPr>
              <a:t>«Бюджет для граждан»- это упрощенная версия бюджетного документа, которая использует доступные форматы, чтобы облегчить для граждан понимание бюджета. «Бюджет для граждан»  разрабатывается  и публикуется в открытом доступе в целях предоставления гражданам актуальной информации о бюджете, задачах и планируемых мероприятий, относящихся к вопросам местного значения муниципального образования № 15. 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Бюджет Муниципального образования Санкт-Петербурга муниципальный округ  № 15 является (неотъемлемой) консолидированной частью бюджета Санкт-Петербурга и направлен на решение различных проблем в рамках полномочий муниципального округа, определяемых статей 10 Закона Санкт-Петербурга от 23.09.2009 № 420-79 «О местном самоуправлении в Санкт-Петербурге»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Одной из важнейших задач бюджетной политики является обеспечение прозрачности и открытости бюджетного процесса. Принцип прозрачности (открытости) означает: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- обязательное опубликование в средствах массовой информации утвержденных бюджетов и отчетов об их исполнении, полноту представления информации о ходе исполнения бюджетов, а также доступность иных сведений о бюджетах по решению органов муниципальных образований;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- обязательную открытость для общества и средств массовой информации проектов бюджетов, доступность информации на официальном сайте муниципального образования № 15 </a:t>
            </a:r>
            <a:r>
              <a:rPr lang="en-US" u="sng" dirty="0">
                <a:latin typeface="Symbol" panose="05050102010706020507" pitchFamily="18" charset="2"/>
                <a:hlinkClick r:id="rId2"/>
              </a:rPr>
              <a:t>http://www.mo15.spb.ru/</a:t>
            </a:r>
            <a:r>
              <a:rPr lang="ru-RU" u="sng" dirty="0">
                <a:latin typeface="Symbol" panose="05050102010706020507" pitchFamily="18" charset="2"/>
              </a:rPr>
              <a:t> </a:t>
            </a:r>
            <a:r>
              <a:rPr lang="ru-RU" dirty="0">
                <a:latin typeface="Book Antiqua" panose="02040602050305030304" pitchFamily="18" charset="0"/>
              </a:rPr>
              <a:t>в сети Интернет. 	  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 	                                                 	(Бюджетный кодекс Российской Федерации, ст.36)	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Бюджет для граждан познакомит жителей округа с основными параметрами бюджета Муниципального образования № 15, утвержденного на </a:t>
            </a:r>
            <a:r>
              <a:rPr lang="ru-RU" dirty="0" smtClean="0">
                <a:latin typeface="Book Antiqua" panose="02040602050305030304" pitchFamily="18" charset="0"/>
              </a:rPr>
              <a:t>2019 </a:t>
            </a:r>
            <a:r>
              <a:rPr lang="ru-RU" dirty="0">
                <a:latin typeface="Book Antiqua" panose="02040602050305030304" pitchFamily="18" charset="0"/>
              </a:rPr>
              <a:t>год.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Мы надеемся на получение обратной связи от граждан, которым интересна и не безразлична жизнь Муниципального округа № 15.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4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30200"/>
            <a:ext cx="8596668" cy="83820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ОСНОВНЫЕ ПОНЯТИЯ И 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68401"/>
            <a:ext cx="8596668" cy="4872962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Бюджет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                                                                                                                             (Бюджетный кодекс РФ от 31.07.1998 № 145-ФЗ) 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Доходы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Расходы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выплачиваемые из бюджета денежные средства (социальные выплаты, содержание объектов муниципальной собственности, оплата мероприятий по культуре, спорту и другим статьям)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Профицит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превышение доходов над расходами образует положительный остаток бюджета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Дефицит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превышение расходов над доходами образует отрицательный остаток бюджета</a:t>
            </a:r>
          </a:p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1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271963"/>
            <a:ext cx="11521440" cy="1095375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Сбалансированность бюджета по доходам и расходам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5367338"/>
            <a:ext cx="11396749" cy="674687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rgbClr val="7030A0"/>
                </a:solidFill>
              </a:rPr>
              <a:t>основополагающее требование, предъявляемое к органам, составляющим и утверждающим бюджет</a:t>
            </a:r>
          </a:p>
          <a:p>
            <a:pPr algn="ctr"/>
            <a:endParaRPr lang="ru-RU" sz="1600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648" y="157942"/>
            <a:ext cx="4747432" cy="405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1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72306" y="157943"/>
            <a:ext cx="9882879" cy="964275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Основные показатели Бюджета </a:t>
            </a:r>
            <a:b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внутригородского муниципального образования </a:t>
            </a:r>
            <a:b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Санкт-Петербурга муниципальный округ № 15 на 2019 год</a:t>
            </a:r>
            <a:endParaRPr lang="ru-RU" sz="1800" b="1" dirty="0">
              <a:solidFill>
                <a:srgbClr val="0070C0"/>
              </a:solidFill>
              <a:latin typeface="Book Antiqua" panose="0204060205030503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306" y="1205346"/>
            <a:ext cx="9783127" cy="4754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5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619662" cy="1308100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ОКРУГА на </a:t>
            </a:r>
            <a:r>
              <a:rPr lang="ru-RU" sz="20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год, ВСЕГО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</a:t>
            </a:r>
            <a:r>
              <a:rPr lang="ru-RU" sz="20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 – </a:t>
            </a:r>
            <a:r>
              <a:rPr lang="ru-RU" sz="20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118 650,2 тысяч </a:t>
            </a:r>
            <a:r>
              <a:rPr lang="ru-RU" sz="20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br>
              <a:rPr lang="ru-RU" sz="20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 – 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3 000,0 тысяч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b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безвозмездные поступления – 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16 963,3 тысяч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262" y="2016125"/>
            <a:ext cx="6741622" cy="3736282"/>
          </a:xfrm>
        </p:spPr>
      </p:pic>
    </p:spTree>
    <p:extLst>
      <p:ext uri="{BB962C8B-B14F-4D97-AF65-F5344CB8AC3E}">
        <p14:creationId xmlns:p14="http://schemas.microsoft.com/office/powerpoint/2010/main" val="60606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доходов местного бюджета муниципального образования № 15  в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2019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году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xmlns="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420783"/>
              </p:ext>
            </p:extLst>
          </p:nvPr>
        </p:nvGraphicFramePr>
        <p:xfrm>
          <a:off x="1953491" y="1097281"/>
          <a:ext cx="8578734" cy="41076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65098">
                  <a:extLst>
                    <a:ext uri="{9D8B030D-6E8A-4147-A177-3AD203B41FA5}">
                      <a16:colId xmlns:a16="http://schemas.microsoft.com/office/drawing/2014/main" xmlns="" val="433466205"/>
                    </a:ext>
                  </a:extLst>
                </a:gridCol>
                <a:gridCol w="3013636">
                  <a:extLst>
                    <a:ext uri="{9D8B030D-6E8A-4147-A177-3AD203B41FA5}">
                      <a16:colId xmlns:a16="http://schemas.microsoft.com/office/drawing/2014/main" xmlns="" val="655809413"/>
                    </a:ext>
                  </a:extLst>
                </a:gridCol>
              </a:tblGrid>
              <a:tr h="8082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по бюджету, 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01.01.2019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6554712"/>
                  </a:ext>
                </a:extLst>
              </a:tr>
              <a:tr h="554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Налоги на совокупный доход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118 650,2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33113025"/>
                  </a:ext>
                </a:extLst>
              </a:tr>
              <a:tr h="605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1455190"/>
                  </a:ext>
                </a:extLst>
              </a:tr>
              <a:tr h="6001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Штрафы, санкции, возмещение ущерба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60708440"/>
                  </a:ext>
                </a:extLst>
              </a:tr>
              <a:tr h="5901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Прочие неналоговые доходы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895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26721416"/>
                  </a:ext>
                </a:extLst>
              </a:tr>
              <a:tr h="5728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Безвозмездные поступления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16 963,3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6820716"/>
                  </a:ext>
                </a:extLst>
              </a:tr>
              <a:tr h="37595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138 613,5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7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144684"/>
            <a:ext cx="10652913" cy="2261061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МУНИЦИПАЛЬНЫЕ 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30419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466115"/>
              </p:ext>
            </p:extLst>
          </p:nvPr>
        </p:nvGraphicFramePr>
        <p:xfrm>
          <a:off x="581891" y="207819"/>
          <a:ext cx="11272058" cy="52972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1627">
                  <a:extLst>
                    <a:ext uri="{9D8B030D-6E8A-4147-A177-3AD203B41FA5}">
                      <a16:colId xmlns:a16="http://schemas.microsoft.com/office/drawing/2014/main" xmlns="" val="1963546297"/>
                    </a:ext>
                  </a:extLst>
                </a:gridCol>
                <a:gridCol w="10510431">
                  <a:extLst>
                    <a:ext uri="{9D8B030D-6E8A-4147-A177-3AD203B41FA5}">
                      <a16:colId xmlns:a16="http://schemas.microsoft.com/office/drawing/2014/main" xmlns="" val="3199601399"/>
                    </a:ext>
                  </a:extLst>
                </a:gridCol>
              </a:tblGrid>
              <a:tr h="5902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№ п/п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Наименование муниципальной программы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extLst>
                  <a:ext uri="{0D108BD9-81ED-4DB2-BD59-A6C34878D82A}">
                    <a16:rowId xmlns:a16="http://schemas.microsoft.com/office/drawing/2014/main" xmlns="" val="720406512"/>
                  </a:ext>
                </a:extLst>
              </a:tr>
              <a:tr h="864418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«Содействию в установленном порядке исполнительным органам государственной власти Санкт-Петербурга в сборе и обмене информацией в области защиты населения и территорий от чрезвычайных ситуаций, а также содействию в информировании населения об угрозе возникновения или о возникновении чрезвычайной ситуации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extLst>
                  <a:ext uri="{0D108BD9-81ED-4DB2-BD59-A6C34878D82A}">
                    <a16:rowId xmlns:a16="http://schemas.microsoft.com/office/drawing/2014/main" xmlns="" val="1630265015"/>
                  </a:ext>
                </a:extLst>
              </a:tr>
              <a:tr h="704609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«Проведению подготовки и обучения неработающего населения способам защиты и действиям в чрезвычайных ситуациях, а также способам защиты от опасностей, возникающих при ведении военных действий или вследствие этих действий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extLst>
                  <a:ext uri="{0D108BD9-81ED-4DB2-BD59-A6C34878D82A}">
                    <a16:rowId xmlns:a16="http://schemas.microsoft.com/office/drawing/2014/main" xmlns="" val="900911552"/>
                  </a:ext>
                </a:extLst>
              </a:tr>
              <a:tr h="49395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3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«Мероприятиям по осуществлению противодействия коррупции в пределах своих полномочий на 2019 год»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extLst>
                  <a:ext uri="{0D108BD9-81ED-4DB2-BD59-A6C34878D82A}">
                    <a16:rowId xmlns:a16="http://schemas.microsoft.com/office/drawing/2014/main" xmlns="" val="3548771830"/>
                  </a:ext>
                </a:extLst>
              </a:tr>
              <a:tr h="128573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4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профессионального образования и дополнительного профессионального образования выборных должностных </a:t>
                      </a:r>
                      <a:r>
                        <a:rPr lang="ru-RU" sz="1200" u="none" strike="noStrike" dirty="0" err="1">
                          <a:effectLst/>
                        </a:rPr>
                        <a:t>иц</a:t>
                      </a:r>
                      <a:r>
                        <a:rPr lang="ru-RU" sz="1200" u="none" strike="noStrike" dirty="0">
                          <a:effectLst/>
                        </a:rPr>
                        <a:t> местного самоуправления, членов выборных органов местного самоуправления, депутатов муниципальных советов муниципальных образований, муниципальных служащих внутригородского муниципального образования Санкт-Петербурга Муниципальный округ № 15, а также организация подготовки кадров для муниципальной службы в порядке, предусмотренном законодательством РФ об образовании и законодательством РФ о муниципальной службе в 2019 году».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extLst>
                  <a:ext uri="{0D108BD9-81ED-4DB2-BD59-A6C34878D82A}">
                    <a16:rowId xmlns:a16="http://schemas.microsoft.com/office/drawing/2014/main" xmlns="" val="1548716458"/>
                  </a:ext>
                </a:extLst>
              </a:tr>
              <a:tr h="864418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установленном порядке в мероприятиях по профилактике незаконного потребления наркотических средств и психотропных веществ, новых потенциально опасных </a:t>
                      </a:r>
                      <a:r>
                        <a:rPr lang="ru-RU" sz="1200" u="none" strike="noStrike" dirty="0" err="1">
                          <a:effectLst/>
                        </a:rPr>
                        <a:t>психоактивных</a:t>
                      </a:r>
                      <a:r>
                        <a:rPr lang="ru-RU" sz="1200" u="none" strike="noStrike" dirty="0">
                          <a:effectLst/>
                        </a:rPr>
                        <a:t> веществ, наркомании в Санкт-Петербурге на территории внутригородского муниципального образования Санкт-Петербурга Муниципальный округ № 15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extLst>
                  <a:ext uri="{0D108BD9-81ED-4DB2-BD59-A6C34878D82A}">
                    <a16:rowId xmlns:a16="http://schemas.microsoft.com/office/drawing/2014/main" xmlns="" val="1156193720"/>
                  </a:ext>
                </a:extLst>
              </a:tr>
              <a:tr h="49395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«Формированию архивных фондов внутригородского муниципального образования Санкт-Петербурга Муниципальный округ № 15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066" marR="5066" marT="5066" marB="0" anchor="ctr"/>
                </a:tc>
                <a:extLst>
                  <a:ext uri="{0D108BD9-81ED-4DB2-BD59-A6C34878D82A}">
                    <a16:rowId xmlns:a16="http://schemas.microsoft.com/office/drawing/2014/main" xmlns="" val="187512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6272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235960"/>
              </p:ext>
            </p:extLst>
          </p:nvPr>
        </p:nvGraphicFramePr>
        <p:xfrm>
          <a:off x="382385" y="149629"/>
          <a:ext cx="11371811" cy="55612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8366">
                  <a:extLst>
                    <a:ext uri="{9D8B030D-6E8A-4147-A177-3AD203B41FA5}">
                      <a16:colId xmlns:a16="http://schemas.microsoft.com/office/drawing/2014/main" xmlns="" val="1718799240"/>
                    </a:ext>
                  </a:extLst>
                </a:gridCol>
                <a:gridCol w="10603445">
                  <a:extLst>
                    <a:ext uri="{9D8B030D-6E8A-4147-A177-3AD203B41FA5}">
                      <a16:colId xmlns:a16="http://schemas.microsoft.com/office/drawing/2014/main" xmlns="" val="176051741"/>
                    </a:ext>
                  </a:extLst>
                </a:gridCol>
              </a:tblGrid>
              <a:tr h="90325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реализации мероприятий по охране здоровья граждан от воздействия окружающего табачного дыма и последствий потребления табака на территории внутригородского муниципального образования Санкт-Петербурга Муниципальный округ № 15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extLst>
                  <a:ext uri="{0D108BD9-81ED-4DB2-BD59-A6C34878D82A}">
                    <a16:rowId xmlns:a16="http://schemas.microsoft.com/office/drawing/2014/main" xmlns="" val="439843862"/>
                  </a:ext>
                </a:extLst>
              </a:tr>
              <a:tr h="131060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8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«Учреждению печатного средства массовой информации для опубликования муниципальных правовых актов, обсуждения проектов муниципальных правовых актов по вопросам местного значения, доведения до сведения жителей муниципального образования официальной информации о социально-экономическом и культурном развитии муниципального образования, о развитии его общественной инфраструктуры и иной официальной информации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extLst>
                  <a:ext uri="{0D108BD9-81ED-4DB2-BD59-A6C34878D82A}">
                    <a16:rowId xmlns:a16="http://schemas.microsoft.com/office/drawing/2014/main" xmlns="" val="1983286719"/>
                  </a:ext>
                </a:extLst>
              </a:tr>
              <a:tr h="90325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9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мероприятиях по охране окружающей среды в границах внутригородского муниципального образования Санкт-Петербурга Муниципальный округ № 15 в 2019 году, за исключением организации и осуществления мероприятий по экологическому контролю»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extLst>
                  <a:ext uri="{0D108BD9-81ED-4DB2-BD59-A6C34878D82A}">
                    <a16:rowId xmlns:a16="http://schemas.microsoft.com/office/drawing/2014/main" xmlns="" val="1789953365"/>
                  </a:ext>
                </a:extLst>
              </a:tr>
              <a:tr h="646447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10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«Осуществлению благоустройства территории внутригородского муниципального образования Санкт-Петербурга Муниципальный округ № 15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extLst>
                  <a:ext uri="{0D108BD9-81ED-4DB2-BD59-A6C34878D82A}">
                    <a16:rowId xmlns:a16="http://schemas.microsoft.com/office/drawing/2014/main" xmlns="" val="3677396514"/>
                  </a:ext>
                </a:extLst>
              </a:tr>
              <a:tr h="1053797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11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организации и финансировании временного трудоустройства несовершеннолетних в возрасте от 14 до 18 лет в свободное от учебы время, безработных граждан, испытывающих трудности в поиске работы, безработных граждан в возрасте от 18 до 20 лет, имеющих среднее профессиональное образование и ищущих работу впервые»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extLst>
                  <a:ext uri="{0D108BD9-81ED-4DB2-BD59-A6C34878D82A}">
                    <a16:rowId xmlns:a16="http://schemas.microsoft.com/office/drawing/2014/main" xmlns="" val="2353083355"/>
                  </a:ext>
                </a:extLst>
              </a:tr>
              <a:tr h="743858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12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«Проведению работ по военно-патриотическому воспитанию граждан внутригородского муниципального образования Санкт-Петербурга Муниципальный округ № 15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93" marR="5493" marT="5493" marB="0" anchor="ctr"/>
                </a:tc>
                <a:extLst>
                  <a:ext uri="{0D108BD9-81ED-4DB2-BD59-A6C34878D82A}">
                    <a16:rowId xmlns:a16="http://schemas.microsoft.com/office/drawing/2014/main" xmlns="" val="715092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776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18040"/>
              </p:ext>
            </p:extLst>
          </p:nvPr>
        </p:nvGraphicFramePr>
        <p:xfrm>
          <a:off x="207818" y="174566"/>
          <a:ext cx="11745884" cy="58272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5949">
                  <a:extLst>
                    <a:ext uri="{9D8B030D-6E8A-4147-A177-3AD203B41FA5}">
                      <a16:colId xmlns:a16="http://schemas.microsoft.com/office/drawing/2014/main" xmlns="" val="2486467850"/>
                    </a:ext>
                  </a:extLst>
                </a:gridCol>
                <a:gridCol w="10959935">
                  <a:extLst>
                    <a:ext uri="{9D8B030D-6E8A-4147-A177-3AD203B41FA5}">
                      <a16:colId xmlns:a16="http://schemas.microsoft.com/office/drawing/2014/main" xmlns="" val="1612962809"/>
                    </a:ext>
                  </a:extLst>
                </a:gridCol>
              </a:tblGrid>
              <a:tr h="57366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13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и проведению местных и участию в организации и проведению городских праздничных и иных зрелищных мероприятий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xmlns="" val="3673631112"/>
                  </a:ext>
                </a:extLst>
              </a:tr>
              <a:tr h="53592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14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и проведению мероприятий по сохранению и развитию местных традиций и обрядов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xmlns="" val="4152455764"/>
                  </a:ext>
                </a:extLst>
              </a:tr>
              <a:tr h="52837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15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«Организация и проведение досуговых мероприятий для жителей внутригородского муниципального образования Санкт-Петербурга Муниципальный округ № 15 на 2019 год»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xmlns="" val="3376639271"/>
                  </a:ext>
                </a:extLst>
              </a:tr>
              <a:tr h="943526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16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«Обеспечению условий для развития на территории внутригородского муниципального образования Санкт-Петербурга Муниципальный округ № 15 физической культуры и массового спорта, организации и проведению официальных физкультурных мероприятий, физкультурно-оздоровительных мероприятий и спортивных мероприятий внутригородского муниципального образования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xmlns="" val="4075580417"/>
                  </a:ext>
                </a:extLst>
              </a:tr>
              <a:tr h="101146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17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«Участие в создании условий для реализации мер направленных на укрепление межнационального и межконфессионального согласия, сохранение и развитие языков и культуры народов Российской  Федерации, проживающих на территории Муниципального образования, социальную и культурную адаптацию мигрантов, профилактику межнациональных (межэтнических) конфликтов на территории муниципального образования 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xmlns="" val="1760739666"/>
                  </a:ext>
                </a:extLst>
              </a:tr>
              <a:tr h="641599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18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профилактике терроризма и экстремизма, а также минимизации и (или) ликвидации последствий проявления терроризма и экстремизма на территории муниципального образования в 2019 году».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xmlns="" val="1714351995"/>
                  </a:ext>
                </a:extLst>
              </a:tr>
              <a:tr h="50573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19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реализации мер по профилактике дорожно-транспортного травматизма на территории муниципального образования Муниципальный округ № 15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xmlns="" val="3624376320"/>
                  </a:ext>
                </a:extLst>
              </a:tr>
              <a:tr h="52837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20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«Оказанию содействия развитию малого бизнеса на территории внутригородского муниципального образования Санкт-Петербурга Муниципальный округ № 15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xmlns="" val="341579332"/>
                  </a:ext>
                </a:extLst>
              </a:tr>
              <a:tr h="558568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</a:rPr>
                        <a:t>21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деятельности по профилактике правонарушений в Санкт-Петербурге в формах и порядке, установленных законодательством Санкт-Петербурга в 2019 году»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68" marR="4468" marT="4468" marB="0" anchor="ctr"/>
                </a:tc>
                <a:extLst>
                  <a:ext uri="{0D108BD9-81ED-4DB2-BD59-A6C34878D82A}">
                    <a16:rowId xmlns:a16="http://schemas.microsoft.com/office/drawing/2014/main" xmlns="" val="2833843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263149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227</TotalTime>
  <Words>1329</Words>
  <Application>Microsoft Office PowerPoint</Application>
  <PresentationFormat>Произвольный</PresentationFormat>
  <Paragraphs>86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Gallery</vt:lpstr>
      <vt:lpstr>Бюджет для граждан</vt:lpstr>
      <vt:lpstr>Бюджет для граждан внутригородского муниципального образования Санкт-Петербурга муниципальный округ № 15</vt:lpstr>
      <vt:lpstr>ОСНОВНЫЕ ПОНЯТИЯ И ОПРЕДЕЛЕНИЯ</vt:lpstr>
      <vt:lpstr>Сбалансированность бюджета по доходам и расходам </vt:lpstr>
      <vt:lpstr>Основные показатели Бюджета  внутригородского муниципального образования  Санкт-Петербурга муниципальный округ № 15 на 2019 год</vt:lpstr>
      <vt:lpstr>ДОХОДЫ ОКРУГА на 2019 год, ВСЕГО в том числе налоговые доходы – 118 650,2 тысяч рублей                    неналоговые доходы – 3 000,0 тысяч рублей                    безвозмездные поступления – 16 963,3 тысяч рублей</vt:lpstr>
      <vt:lpstr>Структура доходов местного бюджета муниципального образования № 15  в 2019 году</vt:lpstr>
      <vt:lpstr> МУНИЦИПАЛЬНЫЕ ПРОГРАММЫ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ПК Прометей</dc:creator>
  <cp:lastModifiedBy>Фещук Ирина</cp:lastModifiedBy>
  <cp:revision>30</cp:revision>
  <dcterms:created xsi:type="dcterms:W3CDTF">2017-08-16T08:53:46Z</dcterms:created>
  <dcterms:modified xsi:type="dcterms:W3CDTF">2020-01-28T09:30:47Z</dcterms:modified>
</cp:coreProperties>
</file>