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0" r:id="rId1"/>
  </p:sldMasterIdLst>
  <p:sldIdLst>
    <p:sldId id="256" r:id="rId2"/>
    <p:sldId id="269" r:id="rId3"/>
    <p:sldId id="260" r:id="rId4"/>
    <p:sldId id="263" r:id="rId5"/>
    <p:sldId id="262" r:id="rId6"/>
    <p:sldId id="259" r:id="rId7"/>
    <p:sldId id="265" r:id="rId8"/>
    <p:sldId id="273" r:id="rId9"/>
    <p:sldId id="274" r:id="rId10"/>
    <p:sldId id="275" r:id="rId11"/>
    <p:sldId id="27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11" autoAdjust="0"/>
  </p:normalViewPr>
  <p:slideViewPr>
    <p:cSldViewPr snapToGrid="0">
      <p:cViewPr varScale="1">
        <p:scale>
          <a:sx n="115" d="100"/>
          <a:sy n="115" d="100"/>
        </p:scale>
        <p:origin x="14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703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7195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1157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73006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27675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185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3050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45196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2645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5810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1670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0755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1" r:id="rId1"/>
    <p:sldLayoutId id="2147484212" r:id="rId2"/>
    <p:sldLayoutId id="2147484213" r:id="rId3"/>
    <p:sldLayoutId id="2147484214" r:id="rId4"/>
    <p:sldLayoutId id="2147484215" r:id="rId5"/>
    <p:sldLayoutId id="2147484216" r:id="rId6"/>
    <p:sldLayoutId id="2147484217" r:id="rId7"/>
    <p:sldLayoutId id="2147484218" r:id="rId8"/>
    <p:sldLayoutId id="2147484219" r:id="rId9"/>
    <p:sldLayoutId id="2147484220" r:id="rId10"/>
    <p:sldLayoutId id="21474842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3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1396537"/>
            <a:ext cx="10368101" cy="290945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Бюджет для Граждан</a:t>
            </a:r>
            <a:endParaRPr lang="ru-RU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ea typeface="SimSun-ExtB" panose="02010609060101010101" pitchFamily="49" charset="-12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522124"/>
            <a:ext cx="7766936" cy="1862050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</a:t>
            </a:r>
            <a:r>
              <a:rPr lang="ru-RU" sz="18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Санкт-Петербурга </a:t>
            </a:r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М</a:t>
            </a:r>
            <a:r>
              <a:rPr lang="ru-RU" sz="18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униципальный </a:t>
            </a:r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округ № 15</a:t>
            </a: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2021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10176196" cy="475866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Муниципального образования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solidFill>
                  <a:schemeClr val="bg2">
                    <a:lumMod val="50000"/>
                  </a:schemeClr>
                </a:solidFill>
                <a:latin typeface="Ravie" panose="04040805050809020602" pitchFamily="82" charset="0"/>
                <a:hlinkClick r:id="rId2"/>
              </a:rPr>
              <a:t>http://www.mo15.spb.ru/</a:t>
            </a:r>
            <a:r>
              <a:rPr lang="ru-RU" u="sng" dirty="0">
                <a:solidFill>
                  <a:schemeClr val="bg2">
                    <a:lumMod val="50000"/>
                  </a:schemeClr>
                </a:solidFill>
                <a:latin typeface="Symbol" panose="05050102010706020507" pitchFamily="18" charset="2"/>
              </a:rPr>
              <a:t>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бюджета Муниципального образования № 15, утвержденного на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2021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год.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Муниципального округа № 15.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30200"/>
            <a:ext cx="8596668" cy="83820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68401"/>
            <a:ext cx="8596668" cy="487296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71963"/>
            <a:ext cx="11522075" cy="10953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Сбалансированность бюджета по доходам и расходам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67338"/>
            <a:ext cx="11396663" cy="674687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chemeClr val="bg2">
                    <a:lumMod val="50000"/>
                  </a:schemeClr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648" y="157942"/>
            <a:ext cx="4747432" cy="405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57163"/>
            <a:ext cx="9542463" cy="96520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Основные показатели Бюджета </a:t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внутригородского муниципального образования </a:t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Санкт-Петербурга муниципальный округ № 15 на 2020 год</a:t>
            </a:r>
            <a:endParaRPr lang="ru-RU" sz="1800" b="1" dirty="0"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304" y="1775983"/>
            <a:ext cx="5551307" cy="374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619662" cy="1308100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ОКРУГА на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год,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104 414,3 Тысяч рублей</a:t>
            </a:r>
            <a:b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и неналоговые доходы – 3 000,0 ТЫСЯЧ РУБЛЕЙ;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101 414,3 ТЫСЯЧ РУБЛЕЙ (ДОТАЦИИ 84 503,9 ТЫСЯЧ РУБЛЕЙ И СУБВЕНЦИИ 16 910,4)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66" y="2494722"/>
            <a:ext cx="5405215" cy="3614738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муниципального образования № 15  в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2021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7121241"/>
              </p:ext>
            </p:extLst>
          </p:nvPr>
        </p:nvGraphicFramePr>
        <p:xfrm>
          <a:off x="1945178" y="1805483"/>
          <a:ext cx="8587047" cy="36892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70491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301655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</a:tblGrid>
              <a:tr h="949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</a:t>
                      </a:r>
                      <a:r>
                        <a:rPr lang="ru-RU" sz="1200" dirty="0" smtClean="0">
                          <a:effectLst/>
                        </a:rPr>
                        <a:t>бюджете, </a:t>
                      </a:r>
                      <a:r>
                        <a:rPr lang="ru-RU" sz="1200" dirty="0">
                          <a:effectLst/>
                        </a:rPr>
                        <a:t>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01.01.2021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651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от оказания платных услуг и компенсации затрат государства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710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Дотации бюджетам бюджетной системы Российской Федерации (дотации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выравнивание бюджетной обеспеченности)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84 503,9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935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 (субвенции бюджетам на выполнение передаваемых полномочий субъектов Российской Федерации)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16 910,4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44160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104 414,3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расходов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местного бюджета муниципального образования № 15  в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2021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655080"/>
              </p:ext>
            </p:extLst>
          </p:nvPr>
        </p:nvGraphicFramePr>
        <p:xfrm>
          <a:off x="1953491" y="1097281"/>
          <a:ext cx="8578734" cy="50848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65098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301363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</a:tblGrid>
              <a:tr h="10250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</a:t>
                      </a:r>
                      <a:r>
                        <a:rPr lang="ru-RU" sz="1200" dirty="0" smtClean="0">
                          <a:effectLst/>
                        </a:rPr>
                        <a:t>в бюджете, </a:t>
                      </a:r>
                      <a:r>
                        <a:rPr lang="ru-RU" sz="1200" dirty="0">
                          <a:effectLst/>
                        </a:rPr>
                        <a:t>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01.01.2021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942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Общегосударственные расходы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32 044,2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3151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219,0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390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712,0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3655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67 965,3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67214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окружающей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среды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442,0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8207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1 342,1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191089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35 544,4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01424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16 271,6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10260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1 000,0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794014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912,8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5093382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156 453,4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7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5057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ПЕРЕЧЕНЬ МУНИЦИПАЛЬНЫХ ПРОГРАММ</a:t>
            </a:r>
            <a:endParaRPr lang="ru-RU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380999" y="1400173"/>
          <a:ext cx="11449051" cy="53105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1976">
                  <a:extLst>
                    <a:ext uri="{9D8B030D-6E8A-4147-A177-3AD203B41FA5}">
                      <a16:colId xmlns:a16="http://schemas.microsoft.com/office/drawing/2014/main" val="4009850645"/>
                    </a:ext>
                  </a:extLst>
                </a:gridCol>
                <a:gridCol w="9915766">
                  <a:extLst>
                    <a:ext uri="{9D8B030D-6E8A-4147-A177-3AD203B41FA5}">
                      <a16:colId xmlns:a16="http://schemas.microsoft.com/office/drawing/2014/main" val="2788240632"/>
                    </a:ext>
                  </a:extLst>
                </a:gridCol>
                <a:gridCol w="971309">
                  <a:extLst>
                    <a:ext uri="{9D8B030D-6E8A-4147-A177-3AD203B41FA5}">
                      <a16:colId xmlns:a16="http://schemas.microsoft.com/office/drawing/2014/main" val="1551254"/>
                    </a:ext>
                  </a:extLst>
                </a:gridCol>
              </a:tblGrid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в формах, установленных законодательством Санкт-Петербурга, в мероприятиях по профилактике незаконного потребления наркотических средств и психотропных веществ, новых потенциально опасных психоактивных веществ, наркомании в Санкт-Петербурге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9513691"/>
                  </a:ext>
                </a:extLst>
              </a:tr>
              <a:tr h="49484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"Формированию архивных фондов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6577946"/>
                  </a:ext>
                </a:extLst>
              </a:tr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реализации мероприятий по охране здоровья граждан от воздействия окружающего табачного дыма и последствий потребления табака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9356698"/>
                  </a:ext>
                </a:extLst>
              </a:tr>
              <a:tr h="49484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реализации мер по профилактике дорожно-транспортного травматизма на территории муниципального образования Муниципальный округ № 15, включая размещение, содержание и ремонт искусственных неровностей на внутриквартальных проездах"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806,0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9157618"/>
                  </a:ext>
                </a:extLst>
              </a:tr>
              <a:tr h="49484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деятельности по профилактике правонарушений в Санкт-Петербурге в соответствии с федеральным законодательством и законодательством Санкт-Петербурга"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0030826"/>
                  </a:ext>
                </a:extLst>
              </a:tr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"Содействию в установленном порядке исполнительным органам государственной власти Санкт-Петербурга в сборе и обмене нформацией в области защиты населения и территорий от чрезвычайных ситуаций, а также содействию в информировании населения об угрозе возникновения или о возникновении чрезвычайной ситуации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5826671"/>
                  </a:ext>
                </a:extLst>
              </a:tr>
              <a:tr h="65978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"Проведению подготовки и обучения неработающего населения способам защиты и действиям в чрезвычайных ситуациях, а также способам защиты от опасностей, возникающих при ведении военных действий или вследствие этих действий, проживающих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156,0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7025236"/>
                  </a:ext>
                </a:extLst>
              </a:tr>
              <a:tr h="79156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организации и финансировании временного трудоустройства несовершеннолетних в возрасте от 14 до 18 лет в свободное от учебы время, безработных граждан, испытывающих трудности в поиске работы, безработных граждан в возрасте от 18 до 20 лет, имеющих среднее профессиональное образование и ищущих работу впервые"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712,0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2635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712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5057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ПЕРЕЧЕНЬ МУНИЦИПАЛЬНЫХ ПРОГРАММ</a:t>
            </a:r>
            <a:endParaRPr lang="ru-RU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380999" y="1133476"/>
          <a:ext cx="11449051" cy="50883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1976">
                  <a:extLst>
                    <a:ext uri="{9D8B030D-6E8A-4147-A177-3AD203B41FA5}">
                      <a16:colId xmlns:a16="http://schemas.microsoft.com/office/drawing/2014/main" val="4009850645"/>
                    </a:ext>
                  </a:extLst>
                </a:gridCol>
                <a:gridCol w="9915766">
                  <a:extLst>
                    <a:ext uri="{9D8B030D-6E8A-4147-A177-3AD203B41FA5}">
                      <a16:colId xmlns:a16="http://schemas.microsoft.com/office/drawing/2014/main" val="2788240632"/>
                    </a:ext>
                  </a:extLst>
                </a:gridCol>
                <a:gridCol w="971309">
                  <a:extLst>
                    <a:ext uri="{9D8B030D-6E8A-4147-A177-3AD203B41FA5}">
                      <a16:colId xmlns:a16="http://schemas.microsoft.com/office/drawing/2014/main" val="1551254"/>
                    </a:ext>
                  </a:extLst>
                </a:gridCol>
              </a:tblGrid>
              <a:tr h="69532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"Благоустройство придомовых территорий и территорий дворов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67 415,3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9513691"/>
                  </a:ext>
                </a:extLst>
              </a:tr>
              <a:tr h="50585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мероприятиях по охране окружающей среды в границах внутригородского муниципального образования Санкт-Петербурга Муниципальный округ № 15, за исключением организации и осуществления мероприятий по экологическому контролю"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6577946"/>
                  </a:ext>
                </a:extLst>
              </a:tr>
              <a:tr h="54995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"Осуществлению экологического просвещения, а также организация экологического воспитания и формирования экологической культуры в области обращения с твердыми коммунальными отходами"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378,0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9356698"/>
                  </a:ext>
                </a:extLst>
              </a:tr>
              <a:tr h="50585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"Организации профессионального образования и дополнительного профессионального образования выборных должностных лиц местного самоуправления, членов выборных органов местного самоуправления, депутатов муниципальных советов муниципальных образований, муниципальных служащих внутригородского муниципального образования Санкт-Петербурга Муниципальный округ № 15, а также организация подготовки кадров для муниципальной службы в порядке, предусмотренном законодательством РФ об образовании и законодательством РФ о муниципальной службе"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311,1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9157618"/>
                  </a:ext>
                </a:extLst>
              </a:tr>
              <a:tr h="53275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"Проведению работ по военно-патриотическому воспитанию граждан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0030826"/>
                  </a:ext>
                </a:extLst>
              </a:tr>
              <a:tr h="69261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"Участие в создании условий для реализации мер направленных на укрепление межнационального и межконфессионального согласия, сохранение и развитие языков и культуры народов Российской  Федерации, проживающих на территории Муниципального образования, социальную и культурную адаптацию мигрантов, профилактику межнациональных (межэтнических) конфликтов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55826671"/>
                  </a:ext>
                </a:extLst>
              </a:tr>
              <a:tr h="53113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"Участию в профилактике терроризма и экстремизма, а также минимизации и (или) ликвидации последствий проявления терроризма и экстремизма на территории муниципального образования в форме и порядке, установленных федеральным законодательством и законодательством Санкт-Петербурга" на 2021 год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7025236"/>
                  </a:ext>
                </a:extLst>
              </a:tr>
              <a:tr h="80917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"Организации местных и участие в организации и проведении городских праздничных и иных мероприятий для жителей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27 803,4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2635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561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5057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ПЕРЕЧЕНЬ МУНИЦИПАЛЬНЫХ ПРОГРАММ</a:t>
            </a:r>
            <a:endParaRPr lang="ru-RU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380999" y="1247776"/>
          <a:ext cx="11449051" cy="38206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1976">
                  <a:extLst>
                    <a:ext uri="{9D8B030D-6E8A-4147-A177-3AD203B41FA5}">
                      <a16:colId xmlns:a16="http://schemas.microsoft.com/office/drawing/2014/main" val="4009850645"/>
                    </a:ext>
                  </a:extLst>
                </a:gridCol>
                <a:gridCol w="9915766">
                  <a:extLst>
                    <a:ext uri="{9D8B030D-6E8A-4147-A177-3AD203B41FA5}">
                      <a16:colId xmlns:a16="http://schemas.microsoft.com/office/drawing/2014/main" val="2788240632"/>
                    </a:ext>
                  </a:extLst>
                </a:gridCol>
                <a:gridCol w="971309">
                  <a:extLst>
                    <a:ext uri="{9D8B030D-6E8A-4147-A177-3AD203B41FA5}">
                      <a16:colId xmlns:a16="http://schemas.microsoft.com/office/drawing/2014/main" val="1551254"/>
                    </a:ext>
                  </a:extLst>
                </a:gridCol>
              </a:tblGrid>
              <a:tr h="92768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"Организации и проведению мероприятий по сохранению и развитию местных традиций и обрядов для  жителей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2 735,0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79513691"/>
                  </a:ext>
                </a:extLst>
              </a:tr>
              <a:tr h="57993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"Организация и проведение досуговых мероприятий для жителей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5 006,0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6577946"/>
                  </a:ext>
                </a:extLst>
              </a:tr>
              <a:tr h="93975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"Обеспечению условий для развития на территории внутригородского муниципального образования Санкт-Петербурга Муниципальный округ № 15 физической культуры и массового спорта, организации и проведению официальных физкультурных мероприятий, физкультурно-оздоровительных мероприятий и спортивных мероприятий 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1 000,0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79356698"/>
                  </a:ext>
                </a:extLst>
              </a:tr>
              <a:tr h="57993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"Учреждению печатного средства массовой информации для опубликования муниципальных правовых актов, обсуждения проектов муниципальных правовых актов по вопросам местного значения, доведения до сведения жителей муниципального образования официальной информации о социально-экономическом и культурном развитии муниципального образования, о развитии его общественной инфраструктуры и иной официальной информации"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9157618"/>
                  </a:ext>
                </a:extLst>
              </a:tr>
              <a:tr h="75412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"Оказанию содействия развитию малого бизнеса на территории внутригородского муниципального образования Санкт-Петербурга Муниципальный округ № 15" на 2021 год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100308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663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290</TotalTime>
  <Words>1528</Words>
  <Application>Microsoft Office PowerPoint</Application>
  <PresentationFormat>Широкоэкранный</PresentationFormat>
  <Paragraphs>128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4" baseType="lpstr">
      <vt:lpstr>SimSun-ExtB</vt:lpstr>
      <vt:lpstr>Arial Black</vt:lpstr>
      <vt:lpstr>Book Antiqua</vt:lpstr>
      <vt:lpstr>Calibri</vt:lpstr>
      <vt:lpstr>Cambria</vt:lpstr>
      <vt:lpstr>Cambria Math</vt:lpstr>
      <vt:lpstr>Ravie</vt:lpstr>
      <vt:lpstr>Rockwell</vt:lpstr>
      <vt:lpstr>Rockwell Condensed</vt:lpstr>
      <vt:lpstr>Symbol</vt:lpstr>
      <vt:lpstr>Times New Roman</vt:lpstr>
      <vt:lpstr>Wingdings</vt:lpstr>
      <vt:lpstr>Дерево</vt:lpstr>
      <vt:lpstr>Бюджет для Граждан</vt:lpstr>
      <vt:lpstr>Бюджет для граждан внутригородского муниципального образования Санкт-Петербурга муниципальный округ № 15</vt:lpstr>
      <vt:lpstr>ОСНОВНЫЕ ПОНЯТИЯ И ОПРЕДЕЛЕНИЯ</vt:lpstr>
      <vt:lpstr>Сбалансированность бюджета по доходам и расходам </vt:lpstr>
      <vt:lpstr>Основные показатели Бюджета  внутригородского муниципального образования  Санкт-Петербурга муниципальный округ № 15 на 2020 год</vt:lpstr>
      <vt:lpstr>ДОХОДЫ ОКРУГА на 2021 год, ВСЕГО 104 414,3 Тысяч рублей  в том числе налоговые и неналоговые доходы – 3 000,0 ТЫСЯЧ РУБЛЕЙ; безвозмездные поступления – 101 414,3 ТЫСЯЧ РУБЛЕЙ (ДОТАЦИИ 84 503,9 ТЫСЯЧ РУБЛЕЙ И СУБВЕНЦИИ 16 910,4)</vt:lpstr>
      <vt:lpstr>Структура доходов местного бюджета муниципального образования № 15  в 2021 году</vt:lpstr>
      <vt:lpstr>Структура расходов местного бюджета муниципального образования № 15  в 2021 году</vt:lpstr>
      <vt:lpstr>ПЕРЕЧЕНЬ МУНИЦИПАЛЬНЫХ ПРОГРАММ</vt:lpstr>
      <vt:lpstr>ПЕРЕЧЕНЬ МУНИЦИПАЛЬНЫХ ПРОГРАММ</vt:lpstr>
      <vt:lpstr>ПЕРЕЧЕНЬ МУНИЦИПАЛЬНЫХ ПРОГРАММ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Наталья Ефремова</cp:lastModifiedBy>
  <cp:revision>43</cp:revision>
  <dcterms:created xsi:type="dcterms:W3CDTF">2017-08-16T08:53:46Z</dcterms:created>
  <dcterms:modified xsi:type="dcterms:W3CDTF">2021-02-11T12:53:38Z</dcterms:modified>
</cp:coreProperties>
</file>