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007" r:id="rId1"/>
  </p:sldMasterIdLst>
  <p:sldIdLst>
    <p:sldId id="256" r:id="rId2"/>
    <p:sldId id="269" r:id="rId3"/>
    <p:sldId id="260" r:id="rId4"/>
    <p:sldId id="263" r:id="rId5"/>
    <p:sldId id="262" r:id="rId6"/>
    <p:sldId id="259" r:id="rId7"/>
    <p:sldId id="265" r:id="rId8"/>
    <p:sldId id="273" r:id="rId9"/>
    <p:sldId id="268" r:id="rId10"/>
    <p:sldId id="270" r:id="rId11"/>
    <p:sldId id="271" r:id="rId12"/>
    <p:sldId id="272" r:id="rId13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16" autoAdjust="0"/>
    <p:restoredTop sz="94711" autoAdjust="0"/>
  </p:normalViewPr>
  <p:slideViewPr>
    <p:cSldViewPr snapToGrid="0">
      <p:cViewPr varScale="1">
        <p:scale>
          <a:sx n="96" d="100"/>
          <a:sy n="96" d="100"/>
        </p:scale>
        <p:origin x="96" y="516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2" y="685799"/>
            <a:ext cx="8001000" cy="2971801"/>
          </a:xfrm>
        </p:spPr>
        <p:txBody>
          <a:bodyPr anchor="b">
            <a:normAutofit/>
          </a:bodyPr>
          <a:lstStyle>
            <a:lvl1pPr algn="l">
              <a:defRPr sz="4800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3843867"/>
            <a:ext cx="6400800" cy="1947333"/>
          </a:xfrm>
        </p:spPr>
        <p:txBody>
          <a:bodyPr anchor="t">
            <a:normAutofit/>
          </a:bodyPr>
          <a:lstStyle>
            <a:lvl1pPr marL="0" indent="0" algn="l">
              <a:buNone/>
              <a:defRPr sz="2100">
                <a:solidFill>
                  <a:schemeClr val="bg2">
                    <a:lumMod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58025F-048C-4C4D-B7DE-0A3E7619DE7D}" type="datetimeFigureOut">
              <a:rPr lang="ru-RU" smtClean="0"/>
              <a:t>30.01.2020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1A0FC7-0EDD-4877-A92C-A2CEC5C43B0A}" type="slidenum">
              <a:rPr lang="ru-RU" smtClean="0"/>
              <a:t>‹#›</a:t>
            </a:fld>
            <a:endParaRPr lang="ru-RU" dirty="0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6108170" y="91545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7335837" y="32278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7845426" y="609601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5366399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58025F-048C-4C4D-B7DE-0A3E7619DE7D}" type="datetimeFigureOut">
              <a:rPr lang="ru-RU" smtClean="0"/>
              <a:t>30.01.2020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1A0FC7-0EDD-4877-A92C-A2CEC5C43B0A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4173601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1" y="2006600"/>
            <a:ext cx="8534401" cy="2281600"/>
          </a:xfrm>
        </p:spPr>
        <p:txBody>
          <a:bodyPr anchor="b">
            <a:normAutofit/>
          </a:bodyPr>
          <a:lstStyle>
            <a:lvl1pPr algn="l">
              <a:defRPr sz="36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495800"/>
            <a:ext cx="8534400" cy="14986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58025F-048C-4C4D-B7DE-0A3E7619DE7D}" type="datetimeFigureOut">
              <a:rPr lang="ru-RU" smtClean="0"/>
              <a:t>30.01.2020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1A0FC7-0EDD-4877-A92C-A2CEC5C43B0A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062242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211" y="685800"/>
            <a:ext cx="4937655" cy="361526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08133" y="685801"/>
            <a:ext cx="4934479" cy="3615266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58025F-048C-4C4D-B7DE-0A3E7619DE7D}" type="datetimeFigureOut">
              <a:rPr lang="ru-RU" smtClean="0"/>
              <a:t>30.01.2020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1A0FC7-0EDD-4877-A92C-A2CEC5C43B0A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839913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2080" y="685800"/>
            <a:ext cx="464978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4211" y="1270529"/>
            <a:ext cx="4937655" cy="3030538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79066" y="685800"/>
            <a:ext cx="466513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06545" y="1262062"/>
            <a:ext cx="4929188" cy="3030538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58025F-048C-4C4D-B7DE-0A3E7619DE7D}" type="datetimeFigureOut">
              <a:rPr lang="ru-RU" smtClean="0"/>
              <a:t>30.01.2020</a:t>
            </a:fld>
            <a:endParaRPr lang="ru-RU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1A0FC7-0EDD-4877-A92C-A2CEC5C43B0A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677935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58025F-048C-4C4D-B7DE-0A3E7619DE7D}" type="datetimeFigureOut">
              <a:rPr lang="ru-RU" smtClean="0"/>
              <a:t>30.01.2020</a:t>
            </a:fld>
            <a:endParaRPr lang="ru-RU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1A0FC7-0EDD-4877-A92C-A2CEC5C43B0A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785535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58025F-048C-4C4D-B7DE-0A3E7619DE7D}" type="datetimeFigureOut">
              <a:rPr lang="ru-RU" smtClean="0"/>
              <a:t>30.01.2020</a:t>
            </a:fld>
            <a:endParaRPr lang="ru-RU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1A0FC7-0EDD-4877-A92C-A2CEC5C43B0A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192755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5012" y="685800"/>
            <a:ext cx="3657600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685800"/>
            <a:ext cx="5943601" cy="5308600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85012" y="2209799"/>
            <a:ext cx="36576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58025F-048C-4C4D-B7DE-0A3E7619DE7D}" type="datetimeFigureOut">
              <a:rPr lang="ru-RU" smtClean="0"/>
              <a:t>30.01.2020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1A0FC7-0EDD-4877-A92C-A2CEC5C43B0A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6892101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2812" y="1447800"/>
            <a:ext cx="6019800" cy="11430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89012" y="914400"/>
            <a:ext cx="3280974" cy="4572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2812" y="2777066"/>
            <a:ext cx="6021388" cy="2048933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58025F-048C-4C4D-B7DE-0A3E7619DE7D}" type="datetimeFigureOut">
              <a:rPr lang="ru-RU" smtClean="0"/>
              <a:t>30.01.2020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1A0FC7-0EDD-4877-A92C-A2CEC5C43B0A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695113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685800" y="533400"/>
            <a:ext cx="10818812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2" y="3843867"/>
            <a:ext cx="8304210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58025F-048C-4C4D-B7DE-0A3E7619DE7D}" type="datetimeFigureOut">
              <a:rPr lang="ru-RU" smtClean="0"/>
              <a:t>30.01.2020</a:t>
            </a:fld>
            <a:endParaRPr lang="ru-RU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1A0FC7-0EDD-4877-A92C-A2CEC5C43B0A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878951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4114800"/>
            <a:ext cx="8535988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58025F-048C-4C4D-B7DE-0A3E7619DE7D}" type="datetimeFigureOut">
              <a:rPr lang="ru-RU" smtClean="0"/>
              <a:t>30.01.2020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1A0FC7-0EDD-4877-A92C-A2CEC5C43B0A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3442705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85800"/>
            <a:ext cx="9144001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46212" y="3429000"/>
            <a:ext cx="8534400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301067"/>
            <a:ext cx="8534400" cy="1684865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58025F-048C-4C4D-B7DE-0A3E7619DE7D}" type="datetimeFigureOut">
              <a:rPr lang="ru-RU" smtClean="0"/>
              <a:t>30.01.2020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1A0FC7-0EDD-4877-A92C-A2CEC5C43B0A}" type="slidenum">
              <a:rPr lang="ru-RU" smtClean="0"/>
              <a:t>‹#›</a:t>
            </a:fld>
            <a:endParaRPr lang="ru-RU" dirty="0"/>
          </a:p>
        </p:txBody>
      </p:sp>
      <p:sp>
        <p:nvSpPr>
          <p:cNvPr id="14" name="TextBox 13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86840842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3429000"/>
            <a:ext cx="8534400" cy="16974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5132981"/>
            <a:ext cx="853599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58025F-048C-4C4D-B7DE-0A3E7619DE7D}" type="datetimeFigureOut">
              <a:rPr lang="ru-RU" smtClean="0"/>
              <a:t>30.01.2020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1A0FC7-0EDD-4877-A92C-A2CEC5C43B0A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1858725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0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978400"/>
            <a:ext cx="85344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58025F-048C-4C4D-B7DE-0A3E7619DE7D}" type="datetimeFigureOut">
              <a:rPr lang="ru-RU" smtClean="0"/>
              <a:t>30.01.2020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1A0FC7-0EDD-4877-A92C-A2CEC5C43B0A}" type="slidenum">
              <a:rPr lang="ru-RU" smtClean="0"/>
              <a:t>‹#›</a:t>
            </a:fld>
            <a:endParaRPr lang="ru-RU" dirty="0"/>
          </a:p>
        </p:txBody>
      </p:sp>
      <p:sp>
        <p:nvSpPr>
          <p:cNvPr id="11" name="TextBox 10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92207437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766732"/>
            <a:ext cx="8534401" cy="12276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58025F-048C-4C4D-B7DE-0A3E7619DE7D}" type="datetimeFigureOut">
              <a:rPr lang="ru-RU" smtClean="0"/>
              <a:t>30.01.2020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1A0FC7-0EDD-4877-A92C-A2CEC5C43B0A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2611934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58025F-048C-4C4D-B7DE-0A3E7619DE7D}" type="datetimeFigureOut">
              <a:rPr lang="ru-RU" smtClean="0"/>
              <a:t>30.01.2020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1A0FC7-0EDD-4877-A92C-A2CEC5C43B0A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6781710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5212" y="685800"/>
            <a:ext cx="2057400" cy="45720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85800"/>
            <a:ext cx="7823200" cy="5308600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58025F-048C-4C4D-B7DE-0A3E7619DE7D}" type="datetimeFigureOut">
              <a:rPr lang="ru-RU" smtClean="0"/>
              <a:t>30.01.2020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1A0FC7-0EDD-4877-A92C-A2CEC5C43B0A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877156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4212" y="4487332"/>
            <a:ext cx="8534400" cy="15070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685800"/>
            <a:ext cx="8534400" cy="36152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3E58025F-048C-4C4D-B7DE-0A3E7619DE7D}" type="datetimeFigureOut">
              <a:rPr lang="ru-RU" smtClean="0"/>
              <a:t>30.01.2020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63200" y="5578475"/>
            <a:ext cx="1142245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32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051A0FC7-0EDD-4877-A92C-A2CEC5C43B0A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0595503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4008" r:id="rId1"/>
    <p:sldLayoutId id="2147484009" r:id="rId2"/>
    <p:sldLayoutId id="2147484010" r:id="rId3"/>
    <p:sldLayoutId id="2147484011" r:id="rId4"/>
    <p:sldLayoutId id="2147484012" r:id="rId5"/>
    <p:sldLayoutId id="2147484013" r:id="rId6"/>
    <p:sldLayoutId id="2147484014" r:id="rId7"/>
    <p:sldLayoutId id="2147484015" r:id="rId8"/>
    <p:sldLayoutId id="2147484016" r:id="rId9"/>
    <p:sldLayoutId id="2147484017" r:id="rId10"/>
    <p:sldLayoutId id="2147484018" r:id="rId11"/>
    <p:sldLayoutId id="2147484019" r:id="rId12"/>
    <p:sldLayoutId id="2147484020" r:id="rId13"/>
    <p:sldLayoutId id="2147484021" r:id="rId14"/>
    <p:sldLayoutId id="2147484022" r:id="rId15"/>
    <p:sldLayoutId id="2147484023" r:id="rId16"/>
    <p:sldLayoutId id="2147484024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4pPr>
      <a:lvl5pPr marL="21145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://www.mo15.spb.ru/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25">
          <a:fgClr>
            <a:schemeClr val="accent3">
              <a:lumMod val="40000"/>
              <a:lumOff val="60000"/>
            </a:schemeClr>
          </a:fgClr>
          <a:bgClr>
            <a:schemeClr val="bg2">
              <a:lumMod val="60000"/>
              <a:lumOff val="40000"/>
            </a:schemeClr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4211" y="685799"/>
            <a:ext cx="10368101" cy="2971801"/>
          </a:xfrm>
        </p:spPr>
        <p:txBody>
          <a:bodyPr/>
          <a:lstStyle/>
          <a:p>
            <a:pPr algn="ctr"/>
            <a:r>
              <a:rPr lang="ru-RU" dirty="0" smtClean="0">
                <a:solidFill>
                  <a:schemeClr val="bg2">
                    <a:lumMod val="50000"/>
                  </a:schemeClr>
                </a:solidFill>
                <a:latin typeface="Arial Black" panose="020B0A04020102020204" pitchFamily="34" charset="0"/>
                <a:ea typeface="SimSun-ExtB" panose="02010609060101010101" pitchFamily="49" charset="-122"/>
              </a:rPr>
              <a:t>Бюджет для Граждан</a:t>
            </a:r>
            <a:endParaRPr lang="ru-RU" dirty="0">
              <a:solidFill>
                <a:schemeClr val="bg2">
                  <a:lumMod val="50000"/>
                </a:schemeClr>
              </a:solidFill>
              <a:latin typeface="Arial Black" panose="020B0A04020102020204" pitchFamily="34" charset="0"/>
              <a:ea typeface="SimSun-ExtB" panose="02010609060101010101" pitchFamily="49" charset="-122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07067" y="4050834"/>
            <a:ext cx="7766936" cy="1834578"/>
          </a:xfrm>
        </p:spPr>
        <p:txBody>
          <a:bodyPr>
            <a:normAutofit/>
          </a:bodyPr>
          <a:lstStyle/>
          <a:p>
            <a:r>
              <a:rPr lang="ru-RU" dirty="0">
                <a:solidFill>
                  <a:srgbClr val="0070C0"/>
                </a:solidFill>
                <a:latin typeface="Book Antiqua" panose="02040602050305030304" pitchFamily="18" charset="0"/>
              </a:rPr>
              <a:t>Внутригородское муниципальное образование Санкт-Петербург муниципальный округ № 15</a:t>
            </a:r>
          </a:p>
          <a:p>
            <a:pPr algn="ctr"/>
            <a:endParaRPr lang="ru-RU" dirty="0">
              <a:solidFill>
                <a:srgbClr val="0070C0"/>
              </a:solidFill>
              <a:latin typeface="Book Antiqua" panose="02040602050305030304" pitchFamily="18" charset="0"/>
            </a:endParaRPr>
          </a:p>
          <a:p>
            <a:pPr algn="ctr"/>
            <a:r>
              <a:rPr lang="ru-RU" sz="2400" dirty="0" smtClean="0">
                <a:solidFill>
                  <a:srgbClr val="0070C0"/>
                </a:solidFill>
                <a:latin typeface="Book Antiqua" panose="02040602050305030304" pitchFamily="18" charset="0"/>
              </a:rPr>
              <a:t>2020 </a:t>
            </a:r>
            <a:r>
              <a:rPr lang="ru-RU" sz="2400" dirty="0">
                <a:solidFill>
                  <a:srgbClr val="0070C0"/>
                </a:solidFill>
                <a:latin typeface="Book Antiqua" panose="02040602050305030304" pitchFamily="18" charset="0"/>
              </a:rPr>
              <a:t>год</a:t>
            </a:r>
          </a:p>
        </p:txBody>
      </p:sp>
    </p:spTree>
    <p:extLst>
      <p:ext uri="{BB962C8B-B14F-4D97-AF65-F5344CB8AC3E}">
        <p14:creationId xmlns:p14="http://schemas.microsoft.com/office/powerpoint/2010/main" val="38380550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7000"/>
                <a:hueMod val="92000"/>
                <a:satMod val="169000"/>
                <a:lumMod val="164000"/>
              </a:schemeClr>
            </a:gs>
            <a:gs pos="100000">
              <a:schemeClr val="bg2">
                <a:shade val="96000"/>
                <a:satMod val="120000"/>
                <a:lumMod val="90000"/>
              </a:schemeClr>
            </a:gs>
          </a:gsLst>
          <a:lin ang="612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673100"/>
          </a:xfrm>
        </p:spPr>
        <p:txBody>
          <a:bodyPr>
            <a:noAutofit/>
          </a:bodyPr>
          <a:lstStyle/>
          <a:p>
            <a:pPr algn="ctr"/>
            <a:r>
              <a:rPr lang="ru-RU" sz="1800" dirty="0">
                <a:solidFill>
                  <a:schemeClr val="bg2">
                    <a:lumMod val="50000"/>
                  </a:schemeClr>
                </a:solidFill>
                <a:latin typeface="Book Antiqua" panose="02040602050305030304" pitchFamily="18" charset="0"/>
              </a:rPr>
              <a:t>Бюджет для граждан внутригородского муниципального образования Санкт-Петербурга муниципальный округ № 15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7334" y="1282701"/>
            <a:ext cx="10176196" cy="4758662"/>
          </a:xfrm>
        </p:spPr>
        <p:txBody>
          <a:bodyPr>
            <a:normAutofit fontScale="70000" lnSpcReduction="20000"/>
          </a:bodyPr>
          <a:lstStyle/>
          <a:p>
            <a:pPr algn="just"/>
            <a:r>
              <a:rPr lang="ru-RU" dirty="0">
                <a:solidFill>
                  <a:schemeClr val="bg2">
                    <a:lumMod val="50000"/>
                  </a:schemeClr>
                </a:solidFill>
                <a:latin typeface="Book Antiqua" panose="02040602050305030304" pitchFamily="18" charset="0"/>
              </a:rPr>
              <a:t>«Бюджет для граждан»- это упрощенная версия бюджетного документа, которая использует доступные форматы, чтобы облегчить для граждан понимание бюджета. «Бюджет для граждан»  разрабатывается  и публикуется в открытом доступе в целях предоставления гражданам актуальной информации о бюджете, задачах и планируемых мероприятий, относящихся к вопросам местного значения муниципального образования № 15. </a:t>
            </a:r>
          </a:p>
          <a:p>
            <a:pPr algn="just"/>
            <a:r>
              <a:rPr lang="ru-RU" dirty="0">
                <a:solidFill>
                  <a:schemeClr val="bg2">
                    <a:lumMod val="50000"/>
                  </a:schemeClr>
                </a:solidFill>
                <a:latin typeface="Book Antiqua" panose="02040602050305030304" pitchFamily="18" charset="0"/>
              </a:rPr>
              <a:t>Бюджет Муниципального образования Санкт-Петербурга муниципальный округ  № 15 является (неотъемлемой) консолидированной частью бюджета Санкт-Петербурга и направлен на решение различных проблем в рамках полномочий муниципального округа, определяемых статей 10 Закона Санкт-Петербурга от 23.09.2009 № 420-79 «О местном самоуправлении в Санкт-Петербурге»</a:t>
            </a:r>
          </a:p>
          <a:p>
            <a:pPr algn="just"/>
            <a:r>
              <a:rPr lang="ru-RU" dirty="0">
                <a:solidFill>
                  <a:schemeClr val="bg2">
                    <a:lumMod val="50000"/>
                  </a:schemeClr>
                </a:solidFill>
                <a:latin typeface="Book Antiqua" panose="02040602050305030304" pitchFamily="18" charset="0"/>
              </a:rPr>
              <a:t>Одной из важнейших задач бюджетной политики является обеспечение прозрачности и открытости бюджетного процесса. Принцип прозрачности (открытости) означает:</a:t>
            </a:r>
          </a:p>
          <a:p>
            <a:pPr algn="just"/>
            <a:r>
              <a:rPr lang="ru-RU" dirty="0">
                <a:solidFill>
                  <a:schemeClr val="bg2">
                    <a:lumMod val="50000"/>
                  </a:schemeClr>
                </a:solidFill>
                <a:latin typeface="Book Antiqua" panose="02040602050305030304" pitchFamily="18" charset="0"/>
              </a:rPr>
              <a:t>- обязательное опубликование в средствах массовой информации утвержденных бюджетов и отчетов об их исполнении, полноту представления информации о ходе исполнения бюджетов, а также доступность иных сведений о бюджетах по решению органов муниципальных образований;</a:t>
            </a:r>
          </a:p>
          <a:p>
            <a:pPr algn="just"/>
            <a:r>
              <a:rPr lang="ru-RU" dirty="0">
                <a:solidFill>
                  <a:schemeClr val="bg2">
                    <a:lumMod val="50000"/>
                  </a:schemeClr>
                </a:solidFill>
                <a:latin typeface="Book Antiqua" panose="02040602050305030304" pitchFamily="18" charset="0"/>
              </a:rPr>
              <a:t>- обязательную открытость для общества и средств массовой информации проектов бюджетов, доступность информации на официальном сайте муниципального образования № 15 </a:t>
            </a:r>
            <a:r>
              <a:rPr lang="en-US" u="sng" dirty="0">
                <a:solidFill>
                  <a:schemeClr val="bg2">
                    <a:lumMod val="50000"/>
                  </a:schemeClr>
                </a:solidFill>
                <a:latin typeface="Ravie" panose="04040805050809020602" pitchFamily="82" charset="0"/>
                <a:hlinkClick r:id="rId2"/>
              </a:rPr>
              <a:t>http://www.mo15.spb.ru/</a:t>
            </a:r>
            <a:r>
              <a:rPr lang="ru-RU" u="sng" dirty="0">
                <a:solidFill>
                  <a:schemeClr val="bg2">
                    <a:lumMod val="50000"/>
                  </a:schemeClr>
                </a:solidFill>
                <a:latin typeface="Symbol" panose="05050102010706020507" pitchFamily="18" charset="2"/>
              </a:rPr>
              <a:t> </a:t>
            </a:r>
            <a:r>
              <a:rPr lang="ru-RU" dirty="0">
                <a:solidFill>
                  <a:schemeClr val="bg2">
                    <a:lumMod val="50000"/>
                  </a:schemeClr>
                </a:solidFill>
                <a:latin typeface="Book Antiqua" panose="02040602050305030304" pitchFamily="18" charset="0"/>
              </a:rPr>
              <a:t>в сети Интернет. 	  </a:t>
            </a:r>
          </a:p>
          <a:p>
            <a:pPr algn="just"/>
            <a:r>
              <a:rPr lang="ru-RU" dirty="0">
                <a:solidFill>
                  <a:schemeClr val="bg2">
                    <a:lumMod val="50000"/>
                  </a:schemeClr>
                </a:solidFill>
                <a:latin typeface="Book Antiqua" panose="02040602050305030304" pitchFamily="18" charset="0"/>
              </a:rPr>
              <a:t> 	                                                 	(Бюджетный кодекс Российской Федерации, ст.36)	</a:t>
            </a:r>
          </a:p>
          <a:p>
            <a:pPr algn="just"/>
            <a:r>
              <a:rPr lang="ru-RU" dirty="0">
                <a:solidFill>
                  <a:schemeClr val="bg2">
                    <a:lumMod val="50000"/>
                  </a:schemeClr>
                </a:solidFill>
                <a:latin typeface="Book Antiqua" panose="02040602050305030304" pitchFamily="18" charset="0"/>
              </a:rPr>
              <a:t>Бюджет для граждан познакомит жителей округа с основными параметрами бюджета Муниципального образования № 15, утвержденного на </a:t>
            </a:r>
            <a:r>
              <a:rPr lang="ru-RU" dirty="0" smtClean="0">
                <a:solidFill>
                  <a:schemeClr val="bg2">
                    <a:lumMod val="50000"/>
                  </a:schemeClr>
                </a:solidFill>
                <a:latin typeface="Book Antiqua" panose="02040602050305030304" pitchFamily="18" charset="0"/>
              </a:rPr>
              <a:t>2020 </a:t>
            </a:r>
            <a:r>
              <a:rPr lang="ru-RU" dirty="0">
                <a:solidFill>
                  <a:schemeClr val="bg2">
                    <a:lumMod val="50000"/>
                  </a:schemeClr>
                </a:solidFill>
                <a:latin typeface="Book Antiqua" panose="02040602050305030304" pitchFamily="18" charset="0"/>
              </a:rPr>
              <a:t>год.</a:t>
            </a:r>
          </a:p>
          <a:p>
            <a:pPr algn="just"/>
            <a:r>
              <a:rPr lang="ru-RU" dirty="0">
                <a:solidFill>
                  <a:schemeClr val="bg2">
                    <a:lumMod val="50000"/>
                  </a:schemeClr>
                </a:solidFill>
                <a:latin typeface="Book Antiqua" panose="02040602050305030304" pitchFamily="18" charset="0"/>
              </a:rPr>
              <a:t>Мы надеемся на получение обратной связи от граждан, которым интересна и не безразлична жизнь Муниципального округа № 15.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503439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330200"/>
            <a:ext cx="8596668" cy="838200"/>
          </a:xfrm>
        </p:spPr>
        <p:txBody>
          <a:bodyPr>
            <a:normAutofit fontScale="90000"/>
          </a:bodyPr>
          <a:lstStyle/>
          <a:p>
            <a:r>
              <a:rPr lang="ru-RU" dirty="0">
                <a:solidFill>
                  <a:srgbClr val="0070C0"/>
                </a:solidFill>
              </a:rPr>
              <a:t>ОСНОВНЫЕ ПОНЯТИЯ И ОПРЕДЕЛЕНИЯ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7334" y="1168401"/>
            <a:ext cx="8596668" cy="4872962"/>
          </a:xfrm>
        </p:spPr>
        <p:txBody>
          <a:bodyPr>
            <a:normAutofit fontScale="85000" lnSpcReduction="10000"/>
          </a:bodyPr>
          <a:lstStyle/>
          <a:p>
            <a:r>
              <a:rPr lang="ru-RU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Бюджет</a:t>
            </a:r>
            <a:r>
              <a:rPr lang="ru-RU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– форма образования и расходования денежных средств, предназначенных для финансового обеспечения задач и функций государства и местного самоуправления.                                                                                                                              (Бюджетный кодекс РФ от 31.07.1998 № 145-ФЗ) </a:t>
            </a:r>
          </a:p>
          <a:p>
            <a:r>
              <a:rPr lang="ru-RU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Доходы </a:t>
            </a:r>
            <a:r>
              <a:rPr lang="ru-RU" dirty="0">
                <a:solidFill>
                  <a:schemeClr val="tx1">
                    <a:lumMod val="85000"/>
                    <a:lumOff val="15000"/>
                  </a:schemeClr>
                </a:solidFill>
              </a:rPr>
              <a:t>– поступающие в бюджет денежные средства (налоги юридических и физических лиц, административные платежи и сборы, безвозмездные поступления)</a:t>
            </a:r>
          </a:p>
          <a:p>
            <a:r>
              <a:rPr lang="ru-RU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Расходы</a:t>
            </a:r>
            <a:r>
              <a:rPr lang="ru-RU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– выплачиваемые из бюджета денежные средства (социальные выплаты, содержание объектов муниципальной собственности, оплата мероприятий по культуре, спорту и другим статьям)</a:t>
            </a:r>
          </a:p>
          <a:p>
            <a:r>
              <a:rPr lang="ru-RU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Профицит </a:t>
            </a:r>
            <a:r>
              <a:rPr lang="ru-RU" dirty="0">
                <a:solidFill>
                  <a:schemeClr val="tx1">
                    <a:lumMod val="85000"/>
                    <a:lumOff val="15000"/>
                  </a:schemeClr>
                </a:solidFill>
              </a:rPr>
              <a:t>– превышение доходов над расходами образует положительный остаток бюджета</a:t>
            </a:r>
          </a:p>
          <a:p>
            <a:r>
              <a:rPr lang="ru-RU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Дефицит</a:t>
            </a:r>
            <a:r>
              <a:rPr lang="ru-RU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– превышение расходов над доходами образует отрицательный остаток бюджета</a:t>
            </a:r>
          </a:p>
          <a:p>
            <a:r>
              <a:rPr lang="ru-RU" dirty="0">
                <a:solidFill>
                  <a:schemeClr val="tx1">
                    <a:lumMod val="85000"/>
                    <a:lumOff val="15000"/>
                  </a:schemeClr>
                </a:solidFill>
              </a:rPr>
              <a:t>Сбалансированность бюджета по доходам и расходам – основополагающее требование, предъявляемое к органам, составляющим и утверждающим бюджет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391447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0" y="4271963"/>
            <a:ext cx="11522075" cy="1095375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>
                <a:solidFill>
                  <a:schemeClr val="bg2">
                    <a:lumMod val="50000"/>
                  </a:schemeClr>
                </a:solidFill>
              </a:rPr>
              <a:t>Сбалансированность бюджета по доходам и расходам 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4294967295"/>
          </p:nvPr>
        </p:nvSpPr>
        <p:spPr>
          <a:xfrm>
            <a:off x="0" y="5367338"/>
            <a:ext cx="11396663" cy="674687"/>
          </a:xfrm>
        </p:spPr>
        <p:txBody>
          <a:bodyPr>
            <a:normAutofit/>
          </a:bodyPr>
          <a:lstStyle/>
          <a:p>
            <a:pPr algn="ctr"/>
            <a:r>
              <a:rPr lang="ru-RU" sz="1600" dirty="0">
                <a:solidFill>
                  <a:schemeClr val="bg2">
                    <a:lumMod val="50000"/>
                  </a:schemeClr>
                </a:solidFill>
              </a:rPr>
              <a:t>основополагающее требование, предъявляемое к органам, составляющим и утверждающим бюджет</a:t>
            </a:r>
          </a:p>
          <a:p>
            <a:pPr algn="ctr"/>
            <a:endParaRPr lang="ru-RU" sz="1600" dirty="0">
              <a:solidFill>
                <a:schemeClr val="bg2">
                  <a:lumMod val="50000"/>
                </a:schemeClr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50648" y="157942"/>
            <a:ext cx="4747432" cy="40517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14199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0" y="157163"/>
            <a:ext cx="9720263" cy="965200"/>
          </a:xfrm>
        </p:spPr>
        <p:txBody>
          <a:bodyPr>
            <a:normAutofit/>
          </a:bodyPr>
          <a:lstStyle/>
          <a:p>
            <a:pPr algn="ctr"/>
            <a:r>
              <a:rPr lang="ru-RU" sz="1800" b="1" dirty="0" smtClean="0">
                <a:solidFill>
                  <a:srgbClr val="0070C0"/>
                </a:solidFill>
                <a:latin typeface="Book Antiqua" panose="02040602050305030304" pitchFamily="18" charset="0"/>
              </a:rPr>
              <a:t>Основные </a:t>
            </a:r>
            <a:r>
              <a:rPr lang="ru-RU" sz="1800" b="1" dirty="0" smtClean="0">
                <a:solidFill>
                  <a:srgbClr val="0070C0"/>
                </a:solidFill>
                <a:latin typeface="Book Antiqua" panose="02040602050305030304" pitchFamily="18" charset="0"/>
              </a:rPr>
              <a:t>показатели </a:t>
            </a:r>
            <a:r>
              <a:rPr lang="ru-RU" sz="1800" b="1" dirty="0" smtClean="0">
                <a:solidFill>
                  <a:srgbClr val="0070C0"/>
                </a:solidFill>
                <a:latin typeface="Book Antiqua" panose="02040602050305030304" pitchFamily="18" charset="0"/>
              </a:rPr>
              <a:t>Бюджета </a:t>
            </a:r>
            <a:br>
              <a:rPr lang="ru-RU" sz="1800" b="1" dirty="0" smtClean="0">
                <a:solidFill>
                  <a:srgbClr val="0070C0"/>
                </a:solidFill>
                <a:latin typeface="Book Antiqua" panose="02040602050305030304" pitchFamily="18" charset="0"/>
              </a:rPr>
            </a:br>
            <a:r>
              <a:rPr lang="ru-RU" sz="1800" b="1" dirty="0" smtClean="0">
                <a:solidFill>
                  <a:srgbClr val="0070C0"/>
                </a:solidFill>
                <a:latin typeface="Book Antiqua" panose="02040602050305030304" pitchFamily="18" charset="0"/>
              </a:rPr>
              <a:t>внутригородского </a:t>
            </a:r>
            <a:r>
              <a:rPr lang="ru-RU" sz="1800" b="1" dirty="0" smtClean="0">
                <a:solidFill>
                  <a:srgbClr val="0070C0"/>
                </a:solidFill>
                <a:latin typeface="Book Antiqua" panose="02040602050305030304" pitchFamily="18" charset="0"/>
              </a:rPr>
              <a:t>муниципального образования </a:t>
            </a:r>
            <a:r>
              <a:rPr lang="ru-RU" sz="1800" b="1" dirty="0" smtClean="0">
                <a:solidFill>
                  <a:srgbClr val="0070C0"/>
                </a:solidFill>
                <a:latin typeface="Book Antiqua" panose="02040602050305030304" pitchFamily="18" charset="0"/>
              </a:rPr>
              <a:t/>
            </a:r>
            <a:br>
              <a:rPr lang="ru-RU" sz="1800" b="1" dirty="0" smtClean="0">
                <a:solidFill>
                  <a:srgbClr val="0070C0"/>
                </a:solidFill>
                <a:latin typeface="Book Antiqua" panose="02040602050305030304" pitchFamily="18" charset="0"/>
              </a:rPr>
            </a:br>
            <a:r>
              <a:rPr lang="ru-RU" sz="1800" b="1" dirty="0" smtClean="0">
                <a:solidFill>
                  <a:srgbClr val="0070C0"/>
                </a:solidFill>
                <a:latin typeface="Book Antiqua" panose="02040602050305030304" pitchFamily="18" charset="0"/>
              </a:rPr>
              <a:t>Санкт-Петербурга муниципальный округ № 15 на </a:t>
            </a:r>
            <a:r>
              <a:rPr lang="ru-RU" sz="1800" b="1" dirty="0" smtClean="0">
                <a:solidFill>
                  <a:srgbClr val="0070C0"/>
                </a:solidFill>
                <a:latin typeface="Book Antiqua" panose="02040602050305030304" pitchFamily="18" charset="0"/>
              </a:rPr>
              <a:t>2020 </a:t>
            </a:r>
            <a:r>
              <a:rPr lang="ru-RU" sz="1800" b="1" dirty="0" smtClean="0">
                <a:solidFill>
                  <a:srgbClr val="0070C0"/>
                </a:solidFill>
                <a:latin typeface="Book Antiqua" panose="02040602050305030304" pitchFamily="18" charset="0"/>
              </a:rPr>
              <a:t>год</a:t>
            </a:r>
            <a:endParaRPr lang="ru-RU" sz="1800" b="1" dirty="0">
              <a:solidFill>
                <a:srgbClr val="0070C0"/>
              </a:solidFill>
              <a:latin typeface="Book Antiqua" panose="0204060205030503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80082" y="1559852"/>
            <a:ext cx="5551307" cy="37476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63578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10619662" cy="1308100"/>
          </a:xfrm>
        </p:spPr>
        <p:txBody>
          <a:bodyPr>
            <a:noAutofit/>
          </a:bodyPr>
          <a:lstStyle/>
          <a:p>
            <a:r>
              <a:rPr lang="ru-RU" sz="2000" dirty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ДОХОДЫ ОКРУГА на </a:t>
            </a:r>
            <a:r>
              <a:rPr lang="ru-RU" sz="2000" dirty="0" smtClean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2020 </a:t>
            </a:r>
            <a:r>
              <a:rPr lang="ru-RU" sz="2000" dirty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год, </a:t>
            </a:r>
            <a:r>
              <a:rPr lang="ru-RU" sz="2000" dirty="0" smtClean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ВСЕГО 139 233,9 Тысяч рублей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том числе </a:t>
            </a:r>
            <a:r>
              <a:rPr lang="ru-RU" sz="2000" dirty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налоговые доходы – </a:t>
            </a:r>
            <a:r>
              <a:rPr lang="ru-RU" sz="2000" dirty="0" smtClean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121 151,2 тысяч рублей</a:t>
            </a:r>
            <a:r>
              <a:rPr lang="ru-RU" sz="2000" dirty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dirty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</a:t>
            </a:r>
            <a:r>
              <a:rPr lang="ru-RU" sz="2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неналоговые доходы – </a:t>
            </a:r>
            <a:r>
              <a:rPr lang="ru-RU" sz="20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3 000,0 тысяч </a:t>
            </a:r>
            <a:r>
              <a:rPr lang="ru-RU" sz="2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рублей</a:t>
            </a:r>
            <a:br>
              <a:rPr lang="ru-RU" sz="2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безвозмездные поступления – </a:t>
            </a:r>
            <a:r>
              <a:rPr lang="ru-RU" sz="20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15 082,7 тысяч </a:t>
            </a:r>
            <a:r>
              <a:rPr lang="ru-RU" sz="2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рублей</a:t>
            </a: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8866" y="2494722"/>
            <a:ext cx="5405215" cy="3614738"/>
          </a:xfrm>
        </p:spPr>
      </p:pic>
    </p:spTree>
    <p:extLst>
      <p:ext uri="{BB962C8B-B14F-4D97-AF65-F5344CB8AC3E}">
        <p14:creationId xmlns:p14="http://schemas.microsoft.com/office/powerpoint/2010/main" val="6060683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51579" y="149629"/>
            <a:ext cx="9603275" cy="947651"/>
          </a:xfrm>
        </p:spPr>
        <p:txBody>
          <a:bodyPr>
            <a:noAutofit/>
          </a:bodyPr>
          <a:lstStyle/>
          <a:p>
            <a:pPr algn="ctr"/>
            <a:r>
              <a:rPr lang="ru-RU" sz="2400" dirty="0">
                <a:solidFill>
                  <a:srgbClr val="0070C0"/>
                </a:solidFill>
                <a:latin typeface="Book Antiqua" panose="02040602050305030304" pitchFamily="18" charset="0"/>
              </a:rPr>
              <a:t>Структура доходов местного бюджета муниципального образования № 15  в </a:t>
            </a:r>
            <a:r>
              <a:rPr lang="ru-RU" sz="2400" dirty="0" smtClean="0">
                <a:solidFill>
                  <a:srgbClr val="0070C0"/>
                </a:solidFill>
                <a:latin typeface="Book Antiqua" panose="02040602050305030304" pitchFamily="18" charset="0"/>
              </a:rPr>
              <a:t>2020 </a:t>
            </a:r>
            <a:r>
              <a:rPr lang="ru-RU" sz="2400" dirty="0">
                <a:solidFill>
                  <a:srgbClr val="0070C0"/>
                </a:solidFill>
                <a:latin typeface="Book Antiqua" panose="02040602050305030304" pitchFamily="18" charset="0"/>
              </a:rPr>
              <a:t>году</a:t>
            </a:r>
          </a:p>
        </p:txBody>
      </p:sp>
      <p:graphicFrame>
        <p:nvGraphicFramePr>
          <p:cNvPr id="7" name="Объект 6">
            <a:extLst>
              <a:ext uri="{FF2B5EF4-FFF2-40B4-BE49-F238E27FC236}">
                <a16:creationId xmlns:a16="http://schemas.microsoft.com/office/drawing/2014/main" id="{82100A94-7A66-4600-A50A-8C7B9926159D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816979746"/>
              </p:ext>
            </p:extLst>
          </p:nvPr>
        </p:nvGraphicFramePr>
        <p:xfrm>
          <a:off x="1953491" y="1097281"/>
          <a:ext cx="8578734" cy="4107657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5565098">
                  <a:extLst>
                    <a:ext uri="{9D8B030D-6E8A-4147-A177-3AD203B41FA5}">
                      <a16:colId xmlns:a16="http://schemas.microsoft.com/office/drawing/2014/main" val="433466205"/>
                    </a:ext>
                  </a:extLst>
                </a:gridCol>
                <a:gridCol w="3013636">
                  <a:extLst>
                    <a:ext uri="{9D8B030D-6E8A-4147-A177-3AD203B41FA5}">
                      <a16:colId xmlns:a16="http://schemas.microsoft.com/office/drawing/2014/main" val="655809413"/>
                    </a:ext>
                  </a:extLst>
                </a:gridCol>
              </a:tblGrid>
              <a:tr h="80827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Наименование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Утверждено </a:t>
                      </a:r>
                      <a:r>
                        <a:rPr lang="ru-RU" sz="1200" dirty="0" smtClean="0">
                          <a:effectLst/>
                        </a:rPr>
                        <a:t>бюджете, </a:t>
                      </a:r>
                      <a:r>
                        <a:rPr lang="ru-RU" sz="1200" dirty="0">
                          <a:effectLst/>
                        </a:rPr>
                        <a:t>тыс. руб.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на </a:t>
                      </a:r>
                      <a:r>
                        <a:rPr lang="ru-RU" sz="12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01.01.2020 </a:t>
                      </a:r>
                      <a:r>
                        <a:rPr lang="ru-RU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года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6554712"/>
                  </a:ext>
                </a:extLst>
              </a:tr>
              <a:tr h="55497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Налоги на совокупный доход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121 151,2</a:t>
                      </a:r>
                      <a:endParaRPr lang="ru-RU" sz="1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833113025"/>
                  </a:ext>
                </a:extLst>
              </a:tr>
              <a:tr h="6052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Доходы от оказания платных услуг (работ) и компенсации затрат государства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1 000,0</a:t>
                      </a:r>
                      <a:endParaRPr lang="ru-RU" sz="1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51455190"/>
                  </a:ext>
                </a:extLst>
              </a:tr>
              <a:tr h="60018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Штрафы, санкции, возмещение ущерба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105,0</a:t>
                      </a:r>
                      <a:endParaRPr lang="ru-RU" sz="1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60708440"/>
                  </a:ext>
                </a:extLst>
              </a:tr>
              <a:tr h="59019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Прочие неналоговые доходы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r>
                        <a:rPr lang="ru-RU" sz="1200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895</a:t>
                      </a:r>
                      <a:r>
                        <a:rPr lang="ru-RU" sz="12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,0</a:t>
                      </a:r>
                      <a:endParaRPr lang="ru-RU" sz="1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826721416"/>
                  </a:ext>
                </a:extLst>
              </a:tr>
              <a:tr h="57287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Безвозмездные поступления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15 082,7</a:t>
                      </a:r>
                      <a:endParaRPr lang="ru-RU" sz="1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96820716"/>
                  </a:ext>
                </a:extLst>
              </a:tr>
              <a:tr h="375951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ИТОГО: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139 233,9</a:t>
                      </a:r>
                      <a:endParaRPr lang="ru-RU" sz="1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23828339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783714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51579" y="149629"/>
            <a:ext cx="9603275" cy="947651"/>
          </a:xfrm>
        </p:spPr>
        <p:txBody>
          <a:bodyPr>
            <a:noAutofit/>
          </a:bodyPr>
          <a:lstStyle/>
          <a:p>
            <a:pPr algn="ctr"/>
            <a:r>
              <a:rPr lang="ru-RU" sz="2400" dirty="0">
                <a:solidFill>
                  <a:srgbClr val="0070C0"/>
                </a:solidFill>
                <a:latin typeface="Book Antiqua" panose="02040602050305030304" pitchFamily="18" charset="0"/>
              </a:rPr>
              <a:t>Структура </a:t>
            </a:r>
            <a:r>
              <a:rPr lang="ru-RU" sz="2400" dirty="0" smtClean="0">
                <a:solidFill>
                  <a:srgbClr val="0070C0"/>
                </a:solidFill>
                <a:latin typeface="Book Antiqua" panose="02040602050305030304" pitchFamily="18" charset="0"/>
              </a:rPr>
              <a:t>расходо</a:t>
            </a:r>
            <a:r>
              <a:rPr lang="ru-RU" sz="2400" dirty="0" smtClean="0">
                <a:solidFill>
                  <a:srgbClr val="0070C0"/>
                </a:solidFill>
                <a:latin typeface="Book Antiqua" panose="02040602050305030304" pitchFamily="18" charset="0"/>
              </a:rPr>
              <a:t>в </a:t>
            </a:r>
            <a:r>
              <a:rPr lang="ru-RU" sz="2400" dirty="0">
                <a:solidFill>
                  <a:srgbClr val="0070C0"/>
                </a:solidFill>
                <a:latin typeface="Book Antiqua" panose="02040602050305030304" pitchFamily="18" charset="0"/>
              </a:rPr>
              <a:t>местного бюджета муниципального образования № 15  в </a:t>
            </a:r>
            <a:r>
              <a:rPr lang="ru-RU" sz="2400" dirty="0" smtClean="0">
                <a:solidFill>
                  <a:srgbClr val="0070C0"/>
                </a:solidFill>
                <a:latin typeface="Book Antiqua" panose="02040602050305030304" pitchFamily="18" charset="0"/>
              </a:rPr>
              <a:t>2020 </a:t>
            </a:r>
            <a:r>
              <a:rPr lang="ru-RU" sz="2400" dirty="0">
                <a:solidFill>
                  <a:srgbClr val="0070C0"/>
                </a:solidFill>
                <a:latin typeface="Book Antiqua" panose="02040602050305030304" pitchFamily="18" charset="0"/>
              </a:rPr>
              <a:t>году</a:t>
            </a:r>
          </a:p>
        </p:txBody>
      </p:sp>
      <p:graphicFrame>
        <p:nvGraphicFramePr>
          <p:cNvPr id="7" name="Объект 6">
            <a:extLst>
              <a:ext uri="{FF2B5EF4-FFF2-40B4-BE49-F238E27FC236}">
                <a16:creationId xmlns:a16="http://schemas.microsoft.com/office/drawing/2014/main" id="{82100A94-7A66-4600-A50A-8C7B9926159D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92607395"/>
              </p:ext>
            </p:extLst>
          </p:nvPr>
        </p:nvGraphicFramePr>
        <p:xfrm>
          <a:off x="1953491" y="1097281"/>
          <a:ext cx="8578734" cy="508485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5565098">
                  <a:extLst>
                    <a:ext uri="{9D8B030D-6E8A-4147-A177-3AD203B41FA5}">
                      <a16:colId xmlns:a16="http://schemas.microsoft.com/office/drawing/2014/main" val="433466205"/>
                    </a:ext>
                  </a:extLst>
                </a:gridCol>
                <a:gridCol w="3013636">
                  <a:extLst>
                    <a:ext uri="{9D8B030D-6E8A-4147-A177-3AD203B41FA5}">
                      <a16:colId xmlns:a16="http://schemas.microsoft.com/office/drawing/2014/main" val="655809413"/>
                    </a:ext>
                  </a:extLst>
                </a:gridCol>
              </a:tblGrid>
              <a:tr h="102500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Наименование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Утверждено </a:t>
                      </a:r>
                      <a:r>
                        <a:rPr lang="ru-RU" sz="1200" dirty="0" smtClean="0">
                          <a:effectLst/>
                        </a:rPr>
                        <a:t>в бюджете, </a:t>
                      </a:r>
                      <a:r>
                        <a:rPr lang="ru-RU" sz="1200" dirty="0">
                          <a:effectLst/>
                        </a:rPr>
                        <a:t>тыс. руб.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на </a:t>
                      </a:r>
                      <a:r>
                        <a:rPr lang="ru-RU" sz="12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01.01.2020 </a:t>
                      </a:r>
                      <a:r>
                        <a:rPr lang="ru-RU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года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6554712"/>
                  </a:ext>
                </a:extLst>
              </a:tr>
              <a:tr h="394232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Общегосударственные расходы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30 015,9</a:t>
                      </a:r>
                      <a:endParaRPr lang="ru-RU" sz="1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833113025"/>
                  </a:ext>
                </a:extLst>
              </a:tr>
              <a:tr h="315105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Национальная безопасность и правоохранительная деятельность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70,0</a:t>
                      </a:r>
                      <a:endParaRPr lang="ru-RU" sz="1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51455190"/>
                  </a:ext>
                </a:extLst>
              </a:tr>
              <a:tr h="39073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Национальная экономика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690,0</a:t>
                      </a:r>
                      <a:endParaRPr lang="ru-RU" sz="1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60708440"/>
                  </a:ext>
                </a:extLst>
              </a:tr>
              <a:tr h="365521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Жилищно-коммунальное хозяйство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59 661,6</a:t>
                      </a:r>
                      <a:endParaRPr lang="ru-RU" sz="1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826721416"/>
                  </a:ext>
                </a:extLst>
              </a:tr>
              <a:tr h="352918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Охрана окружающей</a:t>
                      </a:r>
                      <a:r>
                        <a:rPr lang="ru-RU" sz="1100" baseline="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среды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51,0</a:t>
                      </a:r>
                      <a:endParaRPr lang="ru-RU" sz="1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96820716"/>
                  </a:ext>
                </a:extLst>
              </a:tr>
              <a:tr h="352918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Образование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1 938,9</a:t>
                      </a:r>
                      <a:endParaRPr lang="ru-RU" sz="1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701910890"/>
                  </a:ext>
                </a:extLst>
              </a:tr>
              <a:tr h="352918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Культура, кинематография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28 645,2</a:t>
                      </a:r>
                      <a:endParaRPr lang="ru-RU" sz="1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9401424"/>
                  </a:ext>
                </a:extLst>
              </a:tr>
              <a:tr h="352918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Социальная политика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14 593,7</a:t>
                      </a:r>
                      <a:endParaRPr lang="ru-RU" sz="1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42102600"/>
                  </a:ext>
                </a:extLst>
              </a:tr>
              <a:tr h="352918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Физическая культура и спорт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800,0</a:t>
                      </a:r>
                      <a:endParaRPr lang="ru-RU" sz="1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017940140"/>
                  </a:ext>
                </a:extLst>
              </a:tr>
              <a:tr h="352918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Средства массовой информации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2 767,6</a:t>
                      </a:r>
                      <a:endParaRPr lang="ru-RU" sz="1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815093382"/>
                  </a:ext>
                </a:extLst>
              </a:tr>
              <a:tr h="476759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ИТОГО: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139 233,9</a:t>
                      </a:r>
                      <a:endParaRPr lang="ru-RU" sz="1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23828339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356707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3" y="1341784"/>
            <a:ext cx="9132589" cy="3063962"/>
          </a:xfr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/>
            <a:r>
              <a:rPr lang="ru-RU" dirty="0">
                <a:effectLst>
                  <a:glow rad="101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/>
            </a:r>
            <a:br>
              <a:rPr lang="ru-RU" dirty="0">
                <a:effectLst>
                  <a:glow rad="101600">
                    <a:schemeClr val="accent1">
                      <a:satMod val="175000"/>
                      <a:alpha val="40000"/>
                    </a:schemeClr>
                  </a:glow>
                </a:effectLst>
              </a:rPr>
            </a:br>
            <a:r>
              <a:rPr lang="ru-RU" sz="6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101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МУНИЦИПАЛЬНЫЕ </a:t>
            </a:r>
            <a:r>
              <a:rPr lang="ru-RU" sz="6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ПРОГРАММЫ</a:t>
            </a:r>
          </a:p>
        </p:txBody>
      </p:sp>
    </p:spTree>
    <p:extLst>
      <p:ext uri="{BB962C8B-B14F-4D97-AF65-F5344CB8AC3E}">
        <p14:creationId xmlns:p14="http://schemas.microsoft.com/office/powerpoint/2010/main" val="3041972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30302241"/>
              </p:ext>
            </p:extLst>
          </p:nvPr>
        </p:nvGraphicFramePr>
        <p:xfrm>
          <a:off x="506898" y="308115"/>
          <a:ext cx="11390240" cy="6172199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691655">
                  <a:extLst>
                    <a:ext uri="{9D8B030D-6E8A-4147-A177-3AD203B41FA5}">
                      <a16:colId xmlns:a16="http://schemas.microsoft.com/office/drawing/2014/main" val="1232718591"/>
                    </a:ext>
                  </a:extLst>
                </a:gridCol>
                <a:gridCol w="8049694">
                  <a:extLst>
                    <a:ext uri="{9D8B030D-6E8A-4147-A177-3AD203B41FA5}">
                      <a16:colId xmlns:a16="http://schemas.microsoft.com/office/drawing/2014/main" val="1151747972"/>
                    </a:ext>
                  </a:extLst>
                </a:gridCol>
                <a:gridCol w="927112">
                  <a:extLst>
                    <a:ext uri="{9D8B030D-6E8A-4147-A177-3AD203B41FA5}">
                      <a16:colId xmlns:a16="http://schemas.microsoft.com/office/drawing/2014/main" val="1383239679"/>
                    </a:ext>
                  </a:extLst>
                </a:gridCol>
                <a:gridCol w="927112">
                  <a:extLst>
                    <a:ext uri="{9D8B030D-6E8A-4147-A177-3AD203B41FA5}">
                      <a16:colId xmlns:a16="http://schemas.microsoft.com/office/drawing/2014/main" val="3154062727"/>
                    </a:ext>
                  </a:extLst>
                </a:gridCol>
                <a:gridCol w="794667">
                  <a:extLst>
                    <a:ext uri="{9D8B030D-6E8A-4147-A177-3AD203B41FA5}">
                      <a16:colId xmlns:a16="http://schemas.microsoft.com/office/drawing/2014/main" val="397579207"/>
                    </a:ext>
                  </a:extLst>
                </a:gridCol>
              </a:tblGrid>
              <a:tr h="302818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 dirty="0">
                          <a:effectLst/>
                        </a:rPr>
                        <a:t>№ п/п</a:t>
                      </a:r>
                      <a:endParaRPr lang="ru-RU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186" marR="7186" marT="7186" marB="0" anchor="ctr"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>
                          <a:effectLst/>
                        </a:rPr>
                        <a:t>Наименование муниципальной программы</a:t>
                      </a:r>
                      <a:endParaRPr lang="ru-RU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186" marR="7186" marT="7186" marB="0" anchor="ctr"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>
                          <a:effectLst/>
                        </a:rPr>
                        <a:t>Распоряжение</a:t>
                      </a:r>
                      <a:endParaRPr lang="ru-RU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186" marR="7186" marT="7186" marB="0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>
                          <a:effectLst/>
                        </a:rPr>
                        <a:t>Сумма, тыс.руб.</a:t>
                      </a:r>
                      <a:endParaRPr lang="ru-RU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186" marR="7186" marT="7186" marB="0" anchor="ctr"/>
                </a:tc>
                <a:extLst>
                  <a:ext uri="{0D108BD9-81ED-4DB2-BD59-A6C34878D82A}">
                    <a16:rowId xmlns:a16="http://schemas.microsoft.com/office/drawing/2014/main" val="152665181"/>
                  </a:ext>
                </a:extLst>
              </a:tr>
              <a:tr h="332122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>
                          <a:effectLst/>
                        </a:rPr>
                        <a:t>номер</a:t>
                      </a:r>
                      <a:endParaRPr lang="ru-RU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186" marR="7186" marT="718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>
                          <a:effectLst/>
                        </a:rPr>
                        <a:t>дата</a:t>
                      </a:r>
                      <a:endParaRPr lang="ru-RU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186" marR="7186" marT="7186" marB="0" anchor="ctr"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19756788"/>
                  </a:ext>
                </a:extLst>
              </a:tr>
              <a:tr h="1004110"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900" u="none" strike="noStrike">
                          <a:effectLst/>
                        </a:rPr>
                        <a:t>1</a:t>
                      </a:r>
                      <a:endParaRPr lang="ru-RU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186" marR="7186" marT="7186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900" u="none" strike="noStrike">
                          <a:effectLst/>
                        </a:rPr>
                        <a:t>Муниципальная программа внутригородского муниципального образования Санкт-Петербурга Муниципальный округ № 15 по «Участию в установленном порядке в мероприятиях по профилактике незаконного потребления наркотических средств и психотропных веществ, новых потенциально опасных психоактивных веществ, наркомании в Санкт-Петербурге на территории внутригородского муниципального образования Санкт-Петербурга Муниципальный округ № 15 в 2020 году»</a:t>
                      </a:r>
                      <a:endParaRPr lang="ru-RU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186" marR="7186" marT="7186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900" u="none" strike="noStrike" dirty="0">
                          <a:effectLst/>
                        </a:rPr>
                        <a:t>17.10</a:t>
                      </a:r>
                      <a:endParaRPr lang="ru-RU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186" marR="7186" marT="718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>
                          <a:effectLst/>
                        </a:rPr>
                        <a:t>01.10.2019</a:t>
                      </a:r>
                      <a:endParaRPr lang="ru-RU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186" marR="7186" marT="7186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900" u="none" strike="noStrike" dirty="0">
                          <a:effectLst/>
                        </a:rPr>
                        <a:t>90,0</a:t>
                      </a:r>
                      <a:endParaRPr lang="ru-RU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186" marR="7186" marT="7186" marB="0" anchor="ctr"/>
                </a:tc>
                <a:extLst>
                  <a:ext uri="{0D108BD9-81ED-4DB2-BD59-A6C34878D82A}">
                    <a16:rowId xmlns:a16="http://schemas.microsoft.com/office/drawing/2014/main" val="3692325487"/>
                  </a:ext>
                </a:extLst>
              </a:tr>
              <a:tr h="506939"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900" u="none" strike="noStrike">
                          <a:effectLst/>
                        </a:rPr>
                        <a:t>2</a:t>
                      </a:r>
                      <a:endParaRPr lang="ru-RU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186" marR="7186" marT="7186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900" u="none" strike="noStrike">
                          <a:effectLst/>
                        </a:rPr>
                        <a:t>Муниципальная программа внутригородского муниципального образования Санкт-Петербурга Муниципальный округ № 15 по «Формированию архивных фондов внутригородского муниципального образования Санкт-Петербурга Муниципальный округ № 15 в 2020 году»</a:t>
                      </a:r>
                      <a:endParaRPr lang="ru-RU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186" marR="7186" marT="7186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900" u="none" strike="noStrike">
                          <a:effectLst/>
                        </a:rPr>
                        <a:t>17.3</a:t>
                      </a:r>
                      <a:endParaRPr lang="ru-RU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186" marR="7186" marT="718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 dirty="0" smtClean="0">
                          <a:effectLst/>
                        </a:rPr>
                        <a:t>05.09.2019</a:t>
                      </a:r>
                      <a:endParaRPr lang="ru-RU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186" marR="7186" marT="7186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900" u="none" strike="noStrike" dirty="0">
                          <a:effectLst/>
                        </a:rPr>
                        <a:t>98,3</a:t>
                      </a:r>
                      <a:endParaRPr lang="ru-RU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186" marR="7186" marT="7186" marB="0" anchor="ctr"/>
                </a:tc>
                <a:extLst>
                  <a:ext uri="{0D108BD9-81ED-4DB2-BD59-A6C34878D82A}">
                    <a16:rowId xmlns:a16="http://schemas.microsoft.com/office/drawing/2014/main" val="1513239836"/>
                  </a:ext>
                </a:extLst>
              </a:tr>
              <a:tr h="838387"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900" u="none" strike="noStrike">
                          <a:effectLst/>
                        </a:rPr>
                        <a:t>3</a:t>
                      </a:r>
                      <a:endParaRPr lang="ru-RU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186" marR="7186" marT="7186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900" u="none" strike="noStrike">
                          <a:effectLst/>
                        </a:rPr>
                        <a:t>Муниципальная программа внутригородского муниципального образования Санкт-Петербурга Муниципальный округ № 15 по «Участию в реализации мероприятий по охране здоровья граждан от воздействия окружающего табачного дыма и последствий потребления табака на территории внутригородского муниципального образования Санкт-Петербурга Муниципальный округ № 15 в 2020 году»</a:t>
                      </a:r>
                      <a:endParaRPr lang="ru-RU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186" marR="7186" marT="7186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900" u="none" strike="noStrike">
                          <a:effectLst/>
                        </a:rPr>
                        <a:t>17.20</a:t>
                      </a:r>
                      <a:endParaRPr lang="ru-RU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186" marR="7186" marT="718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>
                          <a:effectLst/>
                        </a:rPr>
                        <a:t>01.10.2019</a:t>
                      </a:r>
                      <a:endParaRPr lang="ru-RU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186" marR="7186" marT="7186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900" u="none" strike="noStrike">
                          <a:effectLst/>
                        </a:rPr>
                        <a:t>24,0</a:t>
                      </a:r>
                      <a:endParaRPr lang="ru-RU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186" marR="7186" marT="7186" marB="0" anchor="ctr"/>
                </a:tc>
                <a:extLst>
                  <a:ext uri="{0D108BD9-81ED-4DB2-BD59-A6C34878D82A}">
                    <a16:rowId xmlns:a16="http://schemas.microsoft.com/office/drawing/2014/main" val="1535222480"/>
                  </a:ext>
                </a:extLst>
              </a:tr>
              <a:tr h="672663"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900" u="none" strike="noStrike">
                          <a:effectLst/>
                        </a:rPr>
                        <a:t>4</a:t>
                      </a:r>
                      <a:endParaRPr lang="ru-RU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186" marR="7186" marT="7186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900" u="none" strike="noStrike" dirty="0">
                          <a:effectLst/>
                        </a:rPr>
                        <a:t>Муниципальная программа внутригородского муниципального образования Санкт-Петербурга Муниципальный округ № 15 по «Участию в реализации мер по профилактике дорожно-транспортного травматизма на территории муниципального образования Муниципальный округ № 15 в 2020 году»</a:t>
                      </a:r>
                      <a:endParaRPr lang="ru-RU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186" marR="7186" marT="7186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900" u="none" strike="noStrike">
                          <a:effectLst/>
                        </a:rPr>
                        <a:t>17.21</a:t>
                      </a:r>
                      <a:endParaRPr lang="ru-RU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186" marR="7186" marT="718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>
                          <a:effectLst/>
                        </a:rPr>
                        <a:t>01.10.2019</a:t>
                      </a:r>
                      <a:endParaRPr lang="ru-RU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186" marR="7186" marT="7186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900" u="none" strike="noStrike">
                          <a:effectLst/>
                        </a:rPr>
                        <a:t>224,0</a:t>
                      </a:r>
                      <a:endParaRPr lang="ru-RU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186" marR="7186" marT="7186" marB="0" anchor="ctr"/>
                </a:tc>
                <a:extLst>
                  <a:ext uri="{0D108BD9-81ED-4DB2-BD59-A6C34878D82A}">
                    <a16:rowId xmlns:a16="http://schemas.microsoft.com/office/drawing/2014/main" val="3506283429"/>
                  </a:ext>
                </a:extLst>
              </a:tr>
              <a:tr h="672663"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900" u="none" strike="noStrike">
                          <a:effectLst/>
                        </a:rPr>
                        <a:t>5</a:t>
                      </a:r>
                      <a:endParaRPr lang="ru-RU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186" marR="7186" marT="7186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900" u="none" strike="noStrike">
                          <a:effectLst/>
                        </a:rPr>
                        <a:t>Муниципальная программа внутригородского муниципального образования Санкт-Петербурга Муниципальный округ № 15 по «Участию в деятельности по профилактике правонарушений в Санкт-Петербурге в формах и порядке, установленных законодательством Санкт-Петербурга в 2020 году»</a:t>
                      </a:r>
                      <a:endParaRPr lang="ru-RU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186" marR="7186" marT="7186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900" u="none" strike="noStrike">
                          <a:effectLst/>
                        </a:rPr>
                        <a:t>17.8</a:t>
                      </a:r>
                      <a:endParaRPr lang="ru-RU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186" marR="7186" marT="718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>
                          <a:effectLst/>
                        </a:rPr>
                        <a:t>01.10.2019</a:t>
                      </a:r>
                      <a:endParaRPr lang="ru-RU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186" marR="7186" marT="7186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900" u="none" strike="noStrike">
                          <a:effectLst/>
                        </a:rPr>
                        <a:t>10,0</a:t>
                      </a:r>
                      <a:endParaRPr lang="ru-RU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186" marR="7186" marT="7186" marB="0" anchor="ctr"/>
                </a:tc>
                <a:extLst>
                  <a:ext uri="{0D108BD9-81ED-4DB2-BD59-A6C34878D82A}">
                    <a16:rowId xmlns:a16="http://schemas.microsoft.com/office/drawing/2014/main" val="2624496491"/>
                  </a:ext>
                </a:extLst>
              </a:tr>
              <a:tr h="1004110"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900" u="none" strike="noStrike">
                          <a:effectLst/>
                        </a:rPr>
                        <a:t>6</a:t>
                      </a:r>
                      <a:endParaRPr lang="ru-RU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186" marR="7186" marT="7186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900" u="none" strike="noStrike">
                          <a:effectLst/>
                        </a:rPr>
                        <a:t>Муниципальная программа внутригородского муниципального образования Санкт-Петербурга Муниципальный округ № 15 по «Содействию в установленном порядке исполнительным органам государственной власти Санкт-Петербурга в сборе и обмене нформацией в области защиты населения и территорий от чрезвычайных ситуаций, а также содействию в информировании населения об угрозе возникновения или о возникновении чрезвычайной ситуации в 2020 году»</a:t>
                      </a:r>
                      <a:endParaRPr lang="ru-RU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186" marR="7186" marT="7186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900" u="none" strike="noStrike">
                          <a:effectLst/>
                        </a:rPr>
                        <a:t>17.14</a:t>
                      </a:r>
                      <a:endParaRPr lang="ru-RU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186" marR="7186" marT="718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>
                          <a:effectLst/>
                        </a:rPr>
                        <a:t>01.10.2019</a:t>
                      </a:r>
                      <a:endParaRPr lang="ru-RU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186" marR="7186" marT="7186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900" u="none" strike="noStrike">
                          <a:effectLst/>
                        </a:rPr>
                        <a:t>55,0</a:t>
                      </a:r>
                      <a:endParaRPr lang="ru-RU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186" marR="7186" marT="7186" marB="0" anchor="ctr"/>
                </a:tc>
                <a:extLst>
                  <a:ext uri="{0D108BD9-81ED-4DB2-BD59-A6C34878D82A}">
                    <a16:rowId xmlns:a16="http://schemas.microsoft.com/office/drawing/2014/main" val="2859664339"/>
                  </a:ext>
                </a:extLst>
              </a:tr>
              <a:tr h="838387"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900" u="none" strike="noStrike">
                          <a:effectLst/>
                        </a:rPr>
                        <a:t>7</a:t>
                      </a:r>
                      <a:endParaRPr lang="ru-RU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186" marR="7186" marT="7186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900" u="none" strike="noStrike">
                          <a:effectLst/>
                        </a:rPr>
                        <a:t>Муниципальная программа внутригородского муниципального образования Санкт-Петербурга Муниципальный округ № 15 по «Проведению подготовки и обучения неработающего населения способам защиты и действиям в чрезвычайных ситуациях, а также способам защиты от опасностей, возникающих при ведении военных действий или вследствие этих действий в 2020 году»</a:t>
                      </a:r>
                      <a:endParaRPr lang="ru-RU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186" marR="7186" marT="7186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900" u="none" strike="noStrike">
                          <a:effectLst/>
                        </a:rPr>
                        <a:t>17.15</a:t>
                      </a:r>
                      <a:endParaRPr lang="ru-RU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186" marR="7186" marT="718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>
                          <a:effectLst/>
                        </a:rPr>
                        <a:t>01.10.2019</a:t>
                      </a:r>
                      <a:endParaRPr lang="ru-RU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186" marR="7186" marT="7186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900" u="none" strike="noStrike" dirty="0">
                          <a:effectLst/>
                        </a:rPr>
                        <a:t>15,0</a:t>
                      </a:r>
                      <a:endParaRPr lang="ru-RU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186" marR="7186" marT="7186" marB="0" anchor="ctr"/>
                </a:tc>
                <a:extLst>
                  <a:ext uri="{0D108BD9-81ED-4DB2-BD59-A6C34878D82A}">
                    <a16:rowId xmlns:a16="http://schemas.microsoft.com/office/drawing/2014/main" val="360651221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7627282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20458652"/>
              </p:ext>
            </p:extLst>
          </p:nvPr>
        </p:nvGraphicFramePr>
        <p:xfrm>
          <a:off x="546651" y="327991"/>
          <a:ext cx="11310733" cy="5963479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84196">
                  <a:extLst>
                    <a:ext uri="{9D8B030D-6E8A-4147-A177-3AD203B41FA5}">
                      <a16:colId xmlns:a16="http://schemas.microsoft.com/office/drawing/2014/main" val="3405058425"/>
                    </a:ext>
                  </a:extLst>
                </a:gridCol>
                <a:gridCol w="8406209">
                  <a:extLst>
                    <a:ext uri="{9D8B030D-6E8A-4147-A177-3AD203B41FA5}">
                      <a16:colId xmlns:a16="http://schemas.microsoft.com/office/drawing/2014/main" val="578882213"/>
                    </a:ext>
                  </a:extLst>
                </a:gridCol>
                <a:gridCol w="722290">
                  <a:extLst>
                    <a:ext uri="{9D8B030D-6E8A-4147-A177-3AD203B41FA5}">
                      <a16:colId xmlns:a16="http://schemas.microsoft.com/office/drawing/2014/main" val="2797340661"/>
                    </a:ext>
                  </a:extLst>
                </a:gridCol>
                <a:gridCol w="968174">
                  <a:extLst>
                    <a:ext uri="{9D8B030D-6E8A-4147-A177-3AD203B41FA5}">
                      <a16:colId xmlns:a16="http://schemas.microsoft.com/office/drawing/2014/main" val="1137164577"/>
                    </a:ext>
                  </a:extLst>
                </a:gridCol>
                <a:gridCol w="829864">
                  <a:extLst>
                    <a:ext uri="{9D8B030D-6E8A-4147-A177-3AD203B41FA5}">
                      <a16:colId xmlns:a16="http://schemas.microsoft.com/office/drawing/2014/main" val="3698122982"/>
                    </a:ext>
                  </a:extLst>
                </a:gridCol>
              </a:tblGrid>
              <a:tr h="993913"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900" u="none" strike="noStrike" dirty="0">
                          <a:effectLst/>
                        </a:rPr>
                        <a:t>8</a:t>
                      </a:r>
                      <a:endParaRPr lang="ru-RU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8164" marR="8164" marT="8164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900" u="none" strike="noStrike" dirty="0">
                          <a:effectLst/>
                        </a:rPr>
                        <a:t>Муниципальная программа внутригородского муниципального образования Санкт-Петербурга Муниципальный округ № 15 по «Участию в организации и финансировании временного трудоустройства несовершеннолетних в возрасте от 14 до 18 лет в свободное от учебы время, безработных граждан, испытывающих трудности в поиске работы, безработных граждан в возрасте от 18 до 20 лет, имеющих среднее профессиональное образование и ищущих работу впервые»</a:t>
                      </a:r>
                      <a:endParaRPr lang="ru-RU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8164" marR="8164" marT="8164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900" u="none" strike="noStrike">
                          <a:effectLst/>
                        </a:rPr>
                        <a:t>17.7</a:t>
                      </a:r>
                      <a:endParaRPr lang="ru-RU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8164" marR="8164" marT="816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>
                          <a:effectLst/>
                        </a:rPr>
                        <a:t>01.10.2019</a:t>
                      </a:r>
                      <a:endParaRPr lang="ru-RU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8164" marR="8164" marT="8164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900" u="none" strike="noStrike">
                          <a:effectLst/>
                        </a:rPr>
                        <a:t>690,0</a:t>
                      </a:r>
                      <a:endParaRPr lang="ru-RU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8164" marR="8164" marT="8164" marB="0" anchor="ctr"/>
                </a:tc>
                <a:extLst>
                  <a:ext uri="{0D108BD9-81ED-4DB2-BD59-A6C34878D82A}">
                    <a16:rowId xmlns:a16="http://schemas.microsoft.com/office/drawing/2014/main" val="1829209733"/>
                  </a:ext>
                </a:extLst>
              </a:tr>
              <a:tr h="601026"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900" u="none" strike="noStrike">
                          <a:effectLst/>
                        </a:rPr>
                        <a:t>9</a:t>
                      </a:r>
                      <a:endParaRPr lang="ru-RU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8164" marR="8164" marT="8164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900" u="none" strike="noStrike" dirty="0">
                          <a:effectLst/>
                        </a:rPr>
                        <a:t>Муниципальная программа внутригородского муниципального образования Санкт-Петербурга Муниципальный округ № 15 по «Осуществлению благоустройства территории внутригородского муниципального образования Санкт-Петербурга Муниципальный округ № 15 в 2020 году»</a:t>
                      </a:r>
                      <a:endParaRPr lang="ru-RU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8164" marR="8164" marT="8164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900" u="none" strike="noStrike">
                          <a:effectLst/>
                        </a:rPr>
                        <a:t>17.5</a:t>
                      </a:r>
                      <a:endParaRPr lang="ru-RU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8164" marR="8164" marT="816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 dirty="0">
                          <a:effectLst/>
                        </a:rPr>
                        <a:t>01.10.2019</a:t>
                      </a:r>
                      <a:endParaRPr lang="ru-RU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8164" marR="8164" marT="8164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900" u="none" strike="noStrike">
                          <a:effectLst/>
                        </a:rPr>
                        <a:t>59 661,6</a:t>
                      </a:r>
                      <a:endParaRPr lang="ru-RU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8164" marR="8164" marT="8164" marB="0" anchor="ctr"/>
                </a:tc>
                <a:extLst>
                  <a:ext uri="{0D108BD9-81ED-4DB2-BD59-A6C34878D82A}">
                    <a16:rowId xmlns:a16="http://schemas.microsoft.com/office/drawing/2014/main" val="136576797"/>
                  </a:ext>
                </a:extLst>
              </a:tr>
              <a:tr h="797469"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900" u="none" strike="noStrike">
                          <a:effectLst/>
                        </a:rPr>
                        <a:t>10</a:t>
                      </a:r>
                      <a:endParaRPr lang="ru-RU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8164" marR="8164" marT="8164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900" u="none" strike="noStrike">
                          <a:effectLst/>
                        </a:rPr>
                        <a:t>Муниципальная программа внутригородского муниципального образования Санкт-Петербурга Муниципальный округ № 15 по «Участию в мероприятиях по охране окружающей среды в границах внутригородского муниципального образования Санкт-Петербурга Муниципальный округ № 15 в 2020 году, за исключением организации и осуществления мероприятий по экологическому контролю»</a:t>
                      </a:r>
                      <a:endParaRPr lang="ru-RU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8164" marR="8164" marT="8164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900" u="none" strike="noStrike">
                          <a:effectLst/>
                        </a:rPr>
                        <a:t>17.13</a:t>
                      </a:r>
                      <a:endParaRPr lang="ru-RU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8164" marR="8164" marT="816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 dirty="0">
                          <a:effectLst/>
                        </a:rPr>
                        <a:t>01.10.2019</a:t>
                      </a:r>
                      <a:endParaRPr lang="ru-RU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8164" marR="8164" marT="8164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900" u="none" strike="noStrike" dirty="0">
                          <a:effectLst/>
                        </a:rPr>
                        <a:t>51,0</a:t>
                      </a:r>
                      <a:endParaRPr lang="ru-RU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8164" marR="8164" marT="8164" marB="0" anchor="ctr"/>
                </a:tc>
                <a:extLst>
                  <a:ext uri="{0D108BD9-81ED-4DB2-BD59-A6C34878D82A}">
                    <a16:rowId xmlns:a16="http://schemas.microsoft.com/office/drawing/2014/main" val="1379807598"/>
                  </a:ext>
                </a:extLst>
              </a:tr>
              <a:tr h="1583245"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900" u="none" strike="noStrike">
                          <a:effectLst/>
                        </a:rPr>
                        <a:t>11</a:t>
                      </a:r>
                      <a:endParaRPr lang="ru-RU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8164" marR="8164" marT="8164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900" u="none" strike="noStrike">
                          <a:effectLst/>
                        </a:rPr>
                        <a:t>Муниципальная программа внутригородского муниципального образования Санкт-Петербурга Муниципальный округ № 15 по «Организации профессионального образования и дополнительного профессионального образования выборных должностных лиц местного самоуправления, членов выборных органов местного самоуправления, депутатов муниципальных советов муниципальных образований, муниципальных служащих внутригородского муниципального образования Санкт-Петербурга Муниципальный округ № 15, а также организация подготовки кадров для муниципальной службы в порядке, предусмотренном законодательством РФ об образовании и законодательством РФ о муниципальной службе в 2020 году».</a:t>
                      </a:r>
                      <a:endParaRPr lang="ru-RU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8164" marR="8164" marT="8164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900" u="none" strike="noStrike">
                          <a:effectLst/>
                        </a:rPr>
                        <a:t>17.4</a:t>
                      </a:r>
                      <a:endParaRPr lang="ru-RU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8164" marR="8164" marT="816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 dirty="0" smtClean="0">
                          <a:effectLst/>
                        </a:rPr>
                        <a:t>05.09.2019</a:t>
                      </a:r>
                      <a:endParaRPr lang="ru-RU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8164" marR="8164" marT="8164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900" u="none" strike="noStrike" dirty="0">
                          <a:effectLst/>
                        </a:rPr>
                        <a:t>270,0</a:t>
                      </a:r>
                      <a:endParaRPr lang="ru-RU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8164" marR="8164" marT="8164" marB="0" anchor="ctr"/>
                </a:tc>
                <a:extLst>
                  <a:ext uri="{0D108BD9-81ED-4DB2-BD59-A6C34878D82A}">
                    <a16:rowId xmlns:a16="http://schemas.microsoft.com/office/drawing/2014/main" val="1971388910"/>
                  </a:ext>
                </a:extLst>
              </a:tr>
              <a:tr h="797469"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900" u="none" strike="noStrike">
                          <a:effectLst/>
                        </a:rPr>
                        <a:t>12</a:t>
                      </a:r>
                      <a:endParaRPr lang="ru-RU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8164" marR="8164" marT="8164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900" u="none" strike="noStrike">
                          <a:effectLst/>
                        </a:rPr>
                        <a:t>Муниципальная программа внутригородского муниципального образования Санкт-Петербурга Муниципальный округ № 15 по «Проведению работ по военно-патриотическому воспитанию граждан внутригородского муниципального образования Санкт-Петербурга Муниципальный округ № 15 в 2020 году»</a:t>
                      </a:r>
                      <a:endParaRPr lang="ru-RU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8164" marR="8164" marT="8164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900" u="none" strike="noStrike">
                          <a:effectLst/>
                        </a:rPr>
                        <a:t>17.18</a:t>
                      </a:r>
                      <a:endParaRPr lang="ru-RU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8164" marR="8164" marT="816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>
                          <a:effectLst/>
                        </a:rPr>
                        <a:t>01.10.2019</a:t>
                      </a:r>
                      <a:endParaRPr lang="ru-RU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8164" marR="8164" marT="8164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900" u="none" strike="noStrike">
                          <a:effectLst/>
                        </a:rPr>
                        <a:t>1 576,9</a:t>
                      </a:r>
                      <a:endParaRPr lang="ru-RU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8164" marR="8164" marT="8164" marB="0" anchor="ctr"/>
                </a:tc>
                <a:extLst>
                  <a:ext uri="{0D108BD9-81ED-4DB2-BD59-A6C34878D82A}">
                    <a16:rowId xmlns:a16="http://schemas.microsoft.com/office/drawing/2014/main" val="4146329623"/>
                  </a:ext>
                </a:extLst>
              </a:tr>
              <a:tr h="1190357"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900" u="none" strike="noStrike">
                          <a:effectLst/>
                        </a:rPr>
                        <a:t>13</a:t>
                      </a:r>
                      <a:endParaRPr lang="ru-RU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8164" marR="8164" marT="8164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900" u="none" strike="noStrike">
                          <a:effectLst/>
                        </a:rPr>
                        <a:t>Муниципальная программа внутригородского муниципального образования Санкт-Петербурга Муниципальный округ № 15 «Участие в создании условий для реализации мер направленных на укрепление межнационального и межконфессионального согласия, сохранение и развитие языков и культуры народов Российской  Федерации, проживающих на территории Муниципального образования, социальную и культурную адаптацию мигрантов, профилактику межнациональных (межэтнических) конфликтов на территории муниципального образования  в 2020 году»</a:t>
                      </a:r>
                      <a:endParaRPr lang="ru-RU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8164" marR="8164" marT="8164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900" u="none" strike="noStrike">
                          <a:effectLst/>
                        </a:rPr>
                        <a:t>17.16</a:t>
                      </a:r>
                      <a:endParaRPr lang="ru-RU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8164" marR="8164" marT="816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>
                          <a:effectLst/>
                        </a:rPr>
                        <a:t>01.10.2019</a:t>
                      </a:r>
                      <a:endParaRPr lang="ru-RU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8164" marR="8164" marT="8164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900" u="none" strike="noStrike" dirty="0">
                          <a:effectLst/>
                        </a:rPr>
                        <a:t>46,0</a:t>
                      </a:r>
                      <a:endParaRPr lang="ru-RU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8164" marR="8164" marT="8164" marB="0" anchor="ctr"/>
                </a:tc>
                <a:extLst>
                  <a:ext uri="{0D108BD9-81ED-4DB2-BD59-A6C34878D82A}">
                    <a16:rowId xmlns:a16="http://schemas.microsoft.com/office/drawing/2014/main" val="294331172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2977629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31217900"/>
              </p:ext>
            </p:extLst>
          </p:nvPr>
        </p:nvGraphicFramePr>
        <p:xfrm>
          <a:off x="377687" y="367748"/>
          <a:ext cx="11529391" cy="6172199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91624">
                  <a:extLst>
                    <a:ext uri="{9D8B030D-6E8A-4147-A177-3AD203B41FA5}">
                      <a16:colId xmlns:a16="http://schemas.microsoft.com/office/drawing/2014/main" val="2445317710"/>
                    </a:ext>
                  </a:extLst>
                </a:gridCol>
                <a:gridCol w="8568718">
                  <a:extLst>
                    <a:ext uri="{9D8B030D-6E8A-4147-A177-3AD203B41FA5}">
                      <a16:colId xmlns:a16="http://schemas.microsoft.com/office/drawing/2014/main" val="2887988277"/>
                    </a:ext>
                  </a:extLst>
                </a:gridCol>
                <a:gridCol w="736252">
                  <a:extLst>
                    <a:ext uri="{9D8B030D-6E8A-4147-A177-3AD203B41FA5}">
                      <a16:colId xmlns:a16="http://schemas.microsoft.com/office/drawing/2014/main" val="2370305129"/>
                    </a:ext>
                  </a:extLst>
                </a:gridCol>
                <a:gridCol w="986890">
                  <a:extLst>
                    <a:ext uri="{9D8B030D-6E8A-4147-A177-3AD203B41FA5}">
                      <a16:colId xmlns:a16="http://schemas.microsoft.com/office/drawing/2014/main" val="4120214045"/>
                    </a:ext>
                  </a:extLst>
                </a:gridCol>
                <a:gridCol w="845907">
                  <a:extLst>
                    <a:ext uri="{9D8B030D-6E8A-4147-A177-3AD203B41FA5}">
                      <a16:colId xmlns:a16="http://schemas.microsoft.com/office/drawing/2014/main" val="50039752"/>
                    </a:ext>
                  </a:extLst>
                </a:gridCol>
              </a:tblGrid>
              <a:tr h="766504"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900" u="none" strike="noStrike" dirty="0">
                          <a:effectLst/>
                        </a:rPr>
                        <a:t>14</a:t>
                      </a:r>
                      <a:endParaRPr lang="ru-RU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875" marR="7875" marT="787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900" u="none" strike="noStrike" dirty="0">
                          <a:effectLst/>
                        </a:rPr>
                        <a:t>Муниципальная программа внутригородского муниципального образования Санкт-Петербурга Муниципальный округ № 15 по «Участию в профилактике терроризма и экстремизма, а также минимизации и (или) ликвидации последствий проявления терроризма и экстремизма на территории муниципального образования в 2020 году». </a:t>
                      </a:r>
                      <a:endParaRPr lang="ru-RU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875" marR="7875" marT="787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900" u="none" strike="noStrike">
                          <a:effectLst/>
                        </a:rPr>
                        <a:t>17.17</a:t>
                      </a:r>
                      <a:endParaRPr lang="ru-RU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875" marR="7875" marT="787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>
                          <a:effectLst/>
                        </a:rPr>
                        <a:t>01.10.2019</a:t>
                      </a:r>
                      <a:endParaRPr lang="ru-RU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875" marR="7875" marT="787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900" u="none" strike="noStrike">
                          <a:effectLst/>
                        </a:rPr>
                        <a:t>46,0</a:t>
                      </a:r>
                      <a:endParaRPr lang="ru-RU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875" marR="7875" marT="7875" marB="0" anchor="ctr"/>
                </a:tc>
                <a:extLst>
                  <a:ext uri="{0D108BD9-81ED-4DB2-BD59-A6C34878D82A}">
                    <a16:rowId xmlns:a16="http://schemas.microsoft.com/office/drawing/2014/main" val="1256936518"/>
                  </a:ext>
                </a:extLst>
              </a:tr>
              <a:tr h="621237"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900" u="none" strike="noStrike">
                          <a:effectLst/>
                        </a:rPr>
                        <a:t>15</a:t>
                      </a:r>
                      <a:endParaRPr lang="ru-RU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875" marR="7875" marT="787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900" u="none" strike="noStrike" dirty="0">
                          <a:effectLst/>
                        </a:rPr>
                        <a:t>Муниципальная программа внутригородского муниципального образования Санкт-Петербурга Муниципальный округ № 15 по «Организации и проведению местных и участию в организации и проведению городских праздничных и иных зрелищных мероприятий в 2020 году»</a:t>
                      </a:r>
                      <a:endParaRPr lang="ru-RU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875" marR="7875" marT="787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900" u="none" strike="noStrike" dirty="0">
                          <a:effectLst/>
                        </a:rPr>
                        <a:t>17.12</a:t>
                      </a:r>
                      <a:endParaRPr lang="ru-RU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875" marR="7875" marT="787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>
                          <a:effectLst/>
                        </a:rPr>
                        <a:t>01.10.2019</a:t>
                      </a:r>
                      <a:endParaRPr lang="ru-RU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875" marR="7875" marT="787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900" u="none" strike="noStrike">
                          <a:effectLst/>
                        </a:rPr>
                        <a:t>22 291,2</a:t>
                      </a:r>
                      <a:endParaRPr lang="ru-RU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875" marR="7875" marT="7875" marB="0" anchor="ctr"/>
                </a:tc>
                <a:extLst>
                  <a:ext uri="{0D108BD9-81ED-4DB2-BD59-A6C34878D82A}">
                    <a16:rowId xmlns:a16="http://schemas.microsoft.com/office/drawing/2014/main" val="1602864992"/>
                  </a:ext>
                </a:extLst>
              </a:tr>
              <a:tr h="577923"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900" u="none" strike="noStrike">
                          <a:effectLst/>
                        </a:rPr>
                        <a:t>16</a:t>
                      </a:r>
                      <a:endParaRPr lang="ru-RU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875" marR="7875" marT="787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900" u="none" strike="noStrike">
                          <a:effectLst/>
                        </a:rPr>
                        <a:t>Муниципальная программа внутригородского муниципального образования Санкт-Петербурга Муниципальный округ № 15 по «Организации и проведению мероприятий по сохранению и развитию местных традиций и обрядов в 2020 году»</a:t>
                      </a:r>
                      <a:endParaRPr lang="ru-RU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875" marR="7875" marT="787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900" u="none" strike="noStrike">
                          <a:effectLst/>
                        </a:rPr>
                        <a:t>17.19</a:t>
                      </a:r>
                      <a:endParaRPr lang="ru-RU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875" marR="7875" marT="787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 dirty="0">
                          <a:effectLst/>
                        </a:rPr>
                        <a:t>01.10.2019</a:t>
                      </a:r>
                      <a:endParaRPr lang="ru-RU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875" marR="7875" marT="787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900" u="none" strike="noStrike">
                          <a:effectLst/>
                        </a:rPr>
                        <a:t>1 370,0</a:t>
                      </a:r>
                      <a:endParaRPr lang="ru-RU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875" marR="7875" marT="7875" marB="0" anchor="ctr"/>
                </a:tc>
                <a:extLst>
                  <a:ext uri="{0D108BD9-81ED-4DB2-BD59-A6C34878D82A}">
                    <a16:rowId xmlns:a16="http://schemas.microsoft.com/office/drawing/2014/main" val="2543096348"/>
                  </a:ext>
                </a:extLst>
              </a:tr>
              <a:tr h="621237"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900" u="none" strike="noStrike">
                          <a:effectLst/>
                        </a:rPr>
                        <a:t>17</a:t>
                      </a:r>
                      <a:endParaRPr lang="ru-RU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875" marR="7875" marT="787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900" u="none" strike="noStrike">
                          <a:effectLst/>
                        </a:rPr>
                        <a:t>Муниципальная программа внутригородского муниципального образования Санкт-Петербурга Муниципальный округ № 15 «Организация и проведение досуговых мероприятий для жителей внутригородского муниципального образования Санкт-Петербурга Муниципальный округ № 15 на 2020 год»</a:t>
                      </a:r>
                      <a:endParaRPr lang="ru-RU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875" marR="7875" marT="787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900" u="none" strike="noStrike">
                          <a:effectLst/>
                        </a:rPr>
                        <a:t>17.11</a:t>
                      </a:r>
                      <a:endParaRPr lang="ru-RU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875" marR="7875" marT="787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>
                          <a:effectLst/>
                        </a:rPr>
                        <a:t>01.10.2019</a:t>
                      </a:r>
                      <a:endParaRPr lang="ru-RU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875" marR="7875" marT="787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900" u="none" strike="noStrike" dirty="0">
                          <a:effectLst/>
                        </a:rPr>
                        <a:t>4 984,0</a:t>
                      </a:r>
                      <a:endParaRPr lang="ru-RU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875" marR="7875" marT="7875" marB="0" anchor="ctr"/>
                </a:tc>
                <a:extLst>
                  <a:ext uri="{0D108BD9-81ED-4DB2-BD59-A6C34878D82A}">
                    <a16:rowId xmlns:a16="http://schemas.microsoft.com/office/drawing/2014/main" val="449042941"/>
                  </a:ext>
                </a:extLst>
              </a:tr>
              <a:tr h="1143666"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900" u="none" strike="noStrike">
                          <a:effectLst/>
                        </a:rPr>
                        <a:t>18</a:t>
                      </a:r>
                      <a:endParaRPr lang="ru-RU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875" marR="7875" marT="787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900" u="none" strike="noStrike" dirty="0">
                          <a:effectLst/>
                        </a:rPr>
                        <a:t>Муниципальная программа внутригородского муниципального образования Санкт-Петербурга Муниципальный округ № 15 по «Обеспечению условий для развития на территории внутригородского муниципального образования Санкт-Петербурга Муниципальный округ № 15 физической культуры и массового спорта, организации и проведению официальных физкультурных мероприятий, физкультурно-оздоровительных мероприятий и спортивных мероприятий внутригородского муниципального образования в 2020 году»</a:t>
                      </a:r>
                      <a:endParaRPr lang="ru-RU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875" marR="7875" marT="787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900" u="none" strike="noStrike">
                          <a:effectLst/>
                        </a:rPr>
                        <a:t>17.9</a:t>
                      </a:r>
                      <a:endParaRPr lang="ru-RU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875" marR="7875" marT="787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 dirty="0">
                          <a:effectLst/>
                        </a:rPr>
                        <a:t>01.10.2019</a:t>
                      </a:r>
                      <a:endParaRPr lang="ru-RU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875" marR="7875" marT="787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900" u="none" strike="noStrike" dirty="0">
                          <a:effectLst/>
                        </a:rPr>
                        <a:t>800,0</a:t>
                      </a:r>
                      <a:endParaRPr lang="ru-RU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875" marR="7875" marT="7875" marB="0" anchor="ctr"/>
                </a:tc>
                <a:extLst>
                  <a:ext uri="{0D108BD9-81ED-4DB2-BD59-A6C34878D82A}">
                    <a16:rowId xmlns:a16="http://schemas.microsoft.com/office/drawing/2014/main" val="1956549779"/>
                  </a:ext>
                </a:extLst>
              </a:tr>
              <a:tr h="1242472"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900" u="none" strike="noStrike">
                          <a:effectLst/>
                        </a:rPr>
                        <a:t>19</a:t>
                      </a:r>
                      <a:endParaRPr lang="ru-RU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875" marR="7875" marT="787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900" u="none" strike="noStrike">
                          <a:effectLst/>
                        </a:rPr>
                        <a:t>Муниципальная программа внутригородского муниципального образования Санкт-Петербурга Муниципальный округ № 15 по «Учреждению печатного средства массовой информации для опубликования муниципальных правовых актов, обсуждения проектов муниципальных правовых актов по вопросам местного значения, доведения до сведения жителей муниципального образования официальной информации о социально-экономическом и культурном развитии муниципального образования, о развитии его общественной инфраструктуры и иной официальной информации в 2020 году»</a:t>
                      </a:r>
                      <a:endParaRPr lang="ru-RU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875" marR="7875" marT="787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900" u="none" strike="noStrike">
                          <a:effectLst/>
                        </a:rPr>
                        <a:t>17.1</a:t>
                      </a:r>
                      <a:endParaRPr lang="ru-RU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875" marR="7875" marT="787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 dirty="0" smtClean="0">
                          <a:effectLst/>
                        </a:rPr>
                        <a:t>05.09.2019</a:t>
                      </a:r>
                      <a:endParaRPr lang="ru-RU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875" marR="7875" marT="787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900" u="none" strike="noStrike">
                          <a:effectLst/>
                        </a:rPr>
                        <a:t>2 767,6</a:t>
                      </a:r>
                      <a:endParaRPr lang="ru-RU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875" marR="7875" marT="7875" marB="0" anchor="ctr"/>
                </a:tc>
                <a:extLst>
                  <a:ext uri="{0D108BD9-81ED-4DB2-BD59-A6C34878D82A}">
                    <a16:rowId xmlns:a16="http://schemas.microsoft.com/office/drawing/2014/main" val="3849121399"/>
                  </a:ext>
                </a:extLst>
              </a:tr>
              <a:tr h="577923"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900" u="none" strike="noStrike">
                          <a:effectLst/>
                        </a:rPr>
                        <a:t>20</a:t>
                      </a:r>
                      <a:endParaRPr lang="ru-RU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875" marR="7875" marT="787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900" u="none" strike="noStrike">
                          <a:effectLst/>
                        </a:rPr>
                        <a:t>Муниципальная программа внутригородского муниципального образования Санкт-Петербурга Муниципальный округ № 15 по «Мероприятиям по осуществлению противодействия коррупции в пределах своих полномочий на 2020 год»</a:t>
                      </a:r>
                      <a:endParaRPr lang="ru-RU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875" marR="7875" marT="787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900" u="none" strike="noStrike">
                          <a:effectLst/>
                        </a:rPr>
                        <a:t>17.2</a:t>
                      </a:r>
                      <a:endParaRPr lang="ru-RU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875" marR="7875" marT="787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 dirty="0" smtClean="0">
                          <a:effectLst/>
                        </a:rPr>
                        <a:t>05.09.2019</a:t>
                      </a:r>
                      <a:endParaRPr lang="ru-RU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875" marR="7875" marT="787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900" u="none" strike="noStrike">
                          <a:effectLst/>
                        </a:rPr>
                        <a:t>0,0</a:t>
                      </a:r>
                      <a:endParaRPr lang="ru-RU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875" marR="7875" marT="7875" marB="0" anchor="ctr"/>
                </a:tc>
                <a:extLst>
                  <a:ext uri="{0D108BD9-81ED-4DB2-BD59-A6C34878D82A}">
                    <a16:rowId xmlns:a16="http://schemas.microsoft.com/office/drawing/2014/main" val="984677303"/>
                  </a:ext>
                </a:extLst>
              </a:tr>
              <a:tr h="621237"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900" u="none" strike="noStrike">
                          <a:effectLst/>
                        </a:rPr>
                        <a:t>21</a:t>
                      </a:r>
                      <a:endParaRPr lang="ru-RU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875" marR="7875" marT="787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900" u="none" strike="noStrike">
                          <a:effectLst/>
                        </a:rPr>
                        <a:t>Муниципальная программа внутригородского муниципального образования Санкт-Петербурга Муниципальный округ № 15 по «Оказанию содействия развитию малого бизнеса на территории внутригородского муниципального образования Санкт-Петербурга Муниципальный округ № 15 в 2020 году»</a:t>
                      </a:r>
                      <a:endParaRPr lang="ru-RU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875" marR="7875" marT="7875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900" u="none" strike="noStrike">
                          <a:effectLst/>
                        </a:rPr>
                        <a:t>17.6</a:t>
                      </a:r>
                      <a:endParaRPr lang="ru-RU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875" marR="7875" marT="787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>
                          <a:effectLst/>
                        </a:rPr>
                        <a:t>01.10.2019</a:t>
                      </a:r>
                      <a:endParaRPr lang="ru-RU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875" marR="7875" marT="787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900" u="none" strike="noStrike" dirty="0">
                          <a:effectLst/>
                        </a:rPr>
                        <a:t>0,0</a:t>
                      </a:r>
                      <a:endParaRPr lang="ru-RU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875" marR="7875" marT="7875" marB="0" anchor="ctr"/>
                </a:tc>
                <a:extLst>
                  <a:ext uri="{0D108BD9-81ED-4DB2-BD59-A6C34878D82A}">
                    <a16:rowId xmlns:a16="http://schemas.microsoft.com/office/drawing/2014/main" val="32734348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92631490"/>
      </p:ext>
    </p:extLst>
  </p:cSld>
  <p:clrMapOvr>
    <a:masterClrMapping/>
  </p:clrMapOvr>
</p:sld>
</file>

<file path=ppt/theme/theme1.xml><?xml version="1.0" encoding="utf-8"?>
<a:theme xmlns:a="http://schemas.openxmlformats.org/drawingml/2006/main" name="Сектор">
  <a:themeElements>
    <a:clrScheme name="Сектор">
      <a:dk1>
        <a:sysClr val="windowText" lastClr="000000"/>
      </a:dk1>
      <a:lt1>
        <a:sysClr val="window" lastClr="FFFFFF"/>
      </a:lt1>
      <a:dk2>
        <a:srgbClr val="D06F1E"/>
      </a:dk2>
      <a:lt2>
        <a:srgbClr val="F0BE21"/>
      </a:lt2>
      <a:accent1>
        <a:srgbClr val="760603"/>
      </a:accent1>
      <a:accent2>
        <a:srgbClr val="9F761A"/>
      </a:accent2>
      <a:accent3>
        <a:srgbClr val="92A200"/>
      </a:accent3>
      <a:accent4>
        <a:srgbClr val="4AA157"/>
      </a:accent4>
      <a:accent5>
        <a:srgbClr val="46788D"/>
      </a:accent5>
      <a:accent6>
        <a:srgbClr val="A848A8"/>
      </a:accent6>
      <a:hlink>
        <a:srgbClr val="460402"/>
      </a:hlink>
      <a:folHlink>
        <a:srgbClr val="991111"/>
      </a:folHlink>
    </a:clrScheme>
    <a:fontScheme name="Сектор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Сектор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162000"/>
                <a:satMod val="200000"/>
                <a:lumMod val="124000"/>
              </a:schemeClr>
            </a:gs>
            <a:gs pos="100000">
              <a:schemeClr val="phClr">
                <a:shade val="96000"/>
                <a:hueMod val="88000"/>
                <a:satMod val="220000"/>
                <a:lumMod val="82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142000"/>
                <a:satMod val="200000"/>
                <a:lumMod val="118000"/>
              </a:schemeClr>
            </a:gs>
            <a:gs pos="100000">
              <a:schemeClr val="phClr">
                <a:shade val="92000"/>
                <a:hueMod val="22000"/>
                <a:satMod val="220000"/>
                <a:lumMod val="62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282EB108-EDE6-4B8E-957B-D4A69BF580E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269</TotalTime>
  <Words>1478</Words>
  <Application>Microsoft Office PowerPoint</Application>
  <PresentationFormat>Широкоэкранный</PresentationFormat>
  <Paragraphs>178</Paragraphs>
  <Slides>12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9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22" baseType="lpstr">
      <vt:lpstr>SimSun-ExtB</vt:lpstr>
      <vt:lpstr>Arial Black</vt:lpstr>
      <vt:lpstr>Book Antiqua</vt:lpstr>
      <vt:lpstr>Calibri</vt:lpstr>
      <vt:lpstr>Century Gothic</vt:lpstr>
      <vt:lpstr>Ravie</vt:lpstr>
      <vt:lpstr>Symbol</vt:lpstr>
      <vt:lpstr>Times New Roman</vt:lpstr>
      <vt:lpstr>Wingdings 3</vt:lpstr>
      <vt:lpstr>Сектор</vt:lpstr>
      <vt:lpstr>Бюджет для Граждан</vt:lpstr>
      <vt:lpstr>Бюджет для граждан внутригородского муниципального образования Санкт-Петербурга муниципальный округ № 15</vt:lpstr>
      <vt:lpstr>ОСНОВНЫЕ ПОНЯТИЯ И ОПРЕДЕЛЕНИЯ</vt:lpstr>
      <vt:lpstr>Сбалансированность бюджета по доходам и расходам </vt:lpstr>
      <vt:lpstr>Основные показатели Бюджета  внутригородского муниципального образования  Санкт-Петербурга муниципальный округ № 15 на 2020 год</vt:lpstr>
      <vt:lpstr>ДОХОДЫ ОКРУГА на 2020 год, ВСЕГО 139 233,9 Тысяч рублей в том числе налоговые доходы – 121 151,2 тысяч рублей                    неналоговые доходы – 3 000,0 тысяч рублей                    безвозмездные поступления – 15 082,7 тысяч рублей</vt:lpstr>
      <vt:lpstr>Структура доходов местного бюджета муниципального образования № 15  в 2020 году</vt:lpstr>
      <vt:lpstr>Структура расходов местного бюджета муниципального образования № 15  в 2020 году</vt:lpstr>
      <vt:lpstr> МУНИЦИПАЛЬНЫЕ ПРОГРАММЫ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Бюджет для граждан</dc:title>
  <dc:creator>ПК Прометей</dc:creator>
  <cp:lastModifiedBy>Наталья Ефремова</cp:lastModifiedBy>
  <cp:revision>37</cp:revision>
  <dcterms:created xsi:type="dcterms:W3CDTF">2017-08-16T08:53:46Z</dcterms:created>
  <dcterms:modified xsi:type="dcterms:W3CDTF">2020-01-30T14:18:14Z</dcterms:modified>
</cp:coreProperties>
</file>