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61" r:id="rId4"/>
    <p:sldId id="262" r:id="rId5"/>
    <p:sldId id="271" r:id="rId6"/>
    <p:sldId id="272" r:id="rId7"/>
    <p:sldId id="268" r:id="rId8"/>
    <p:sldId id="269" r:id="rId9"/>
    <p:sldId id="270" r:id="rId10"/>
    <p:sldId id="289" r:id="rId11"/>
    <p:sldId id="273" r:id="rId12"/>
    <p:sldId id="274" r:id="rId13"/>
    <p:sldId id="275" r:id="rId14"/>
    <p:sldId id="276" r:id="rId15"/>
    <p:sldId id="277" r:id="rId16"/>
    <p:sldId id="278" r:id="rId17"/>
    <p:sldId id="280" r:id="rId18"/>
    <p:sldId id="279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90" r:id="rId28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A5E-480C-8836-0CEEE60C110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A5E-480C-8836-0CEEE60C110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A5E-480C-8836-0CEEE60C1107}"/>
              </c:ext>
            </c:extLst>
          </c:dPt>
          <c:cat>
            <c:strRef>
              <c:f>Лист1!$A$2:$A$4</c:f>
              <c:strCache>
                <c:ptCount val="3"/>
                <c:pt idx="0">
                  <c:v>НАЛОГОВЫЕ - 86%</c:v>
                </c:pt>
                <c:pt idx="1">
                  <c:v>НЕНАЛОГОВЫЕ - 2%</c:v>
                </c:pt>
                <c:pt idx="2">
                  <c:v>БЕЗВОЗМЕЗДНЫЕ -12%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87503.9</c:v>
                </c:pt>
                <c:pt idx="1">
                  <c:v>3000</c:v>
                </c:pt>
                <c:pt idx="2">
                  <c:v>16910.400000000001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77-4EC9-A83D-3458DD6E1C6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A5E-480C-8836-0CEEE60C110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5A5E-480C-8836-0CEEE60C110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5A5E-480C-8836-0CEEE60C1107}"/>
              </c:ext>
            </c:extLst>
          </c:dPt>
          <c:cat>
            <c:strRef>
              <c:f>Лист1!$A$2:$A$4</c:f>
              <c:strCache>
                <c:ptCount val="3"/>
                <c:pt idx="0">
                  <c:v>НАЛОГОВЫЕ - 86%</c:v>
                </c:pt>
                <c:pt idx="1">
                  <c:v>НЕНАЛОГОВЫЕ - 2%</c:v>
                </c:pt>
                <c:pt idx="2">
                  <c:v>БЕЗВОЗМЕЗДНЫЕ -12%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63.127978155085898</c:v>
                </c:pt>
                <c:pt idx="1">
                  <c:v>2.1642913569024662</c:v>
                </c:pt>
                <c:pt idx="2">
                  <c:v>12.199677520587821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677-4EC9-A83D-3458DD6E1C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СТРУКТУРА</a:t>
            </a:r>
            <a:r>
              <a:rPr lang="ru-RU" baseline="0" dirty="0" smtClean="0"/>
              <a:t> РАСХОДОВ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86-4831-B7F2-8EB4126367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86-4831-B7F2-8EB4126367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86-4831-B7F2-8EB4126367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386-4831-B7F2-8EB4126367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386-4831-B7F2-8EB4126367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5386-4831-B7F2-8EB4126367A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5386-4831-B7F2-8EB4126367A0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5386-4831-B7F2-8EB4126367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5386-4831-B7F2-8EB4126367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5386-4831-B7F2-8EB4126367A0}"/>
              </c:ext>
            </c:extLst>
          </c:dPt>
          <c:cat>
            <c:strRef>
              <c:f>Лист1!$A$2:$A$11</c:f>
              <c:strCache>
                <c:ptCount val="10"/>
                <c:pt idx="0">
                  <c:v>Общегосударственные вопросы - 21,6%</c:v>
                </c:pt>
                <c:pt idx="1">
                  <c:v>Национальная безопасность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 - 42,8%</c:v>
                </c:pt>
                <c:pt idx="4">
                  <c:v>Охрана окружающей среды</c:v>
                </c:pt>
                <c:pt idx="5">
                  <c:v>Образование</c:v>
                </c:pt>
                <c:pt idx="6">
                  <c:v>Культура - 20,6%</c:v>
                </c:pt>
                <c:pt idx="7">
                  <c:v>Социальная политика - 10,5%</c:v>
                </c:pt>
                <c:pt idx="8">
                  <c:v>Физическая культура</c:v>
                </c:pt>
                <c:pt idx="9">
                  <c:v>Средства массовой информации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32594.2</c:v>
                </c:pt>
                <c:pt idx="1">
                  <c:v>219</c:v>
                </c:pt>
                <c:pt idx="2">
                  <c:v>712</c:v>
                </c:pt>
                <c:pt idx="3">
                  <c:v>67415.3</c:v>
                </c:pt>
                <c:pt idx="4">
                  <c:v>442</c:v>
                </c:pt>
                <c:pt idx="5">
                  <c:v>1342.1</c:v>
                </c:pt>
                <c:pt idx="6">
                  <c:v>35544.400000000001</c:v>
                </c:pt>
                <c:pt idx="7">
                  <c:v>16271.6</c:v>
                </c:pt>
                <c:pt idx="8">
                  <c:v>1000</c:v>
                </c:pt>
                <c:pt idx="9">
                  <c:v>912.8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65-4420-AAB7-DADD0C1C39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1881712162954428E-2"/>
          <c:y val="0.60348380500070853"/>
          <c:w val="0.85623657567409117"/>
          <c:h val="0.361159044480387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116571.8</c:v>
                </c:pt>
                <c:pt idx="1">
                  <c:v>97286.9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3C-4500-A641-1CE15B7DC2B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166151</c:v>
                </c:pt>
                <c:pt idx="1">
                  <c:v>120461.6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3C-4500-A641-1CE15B7DC2B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142663.9</c:v>
                </c:pt>
                <c:pt idx="1">
                  <c:v>128010.9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3C-4500-A641-1CE15B7DC2B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118469.1</c:v>
                </c:pt>
                <c:pt idx="1">
                  <c:v>119006.3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3C-4500-A641-1CE15B7DC2B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Лист1!$F$2:$F$3</c:f>
              <c:numCache>
                <c:formatCode>General</c:formatCode>
                <c:ptCount val="2"/>
                <c:pt idx="0">
                  <c:v>83577</c:v>
                </c:pt>
                <c:pt idx="1">
                  <c:v>125835.2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33C-4500-A641-1CE15B7DC2B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Лист1!$G$2:$G$3</c:f>
              <c:numCache>
                <c:formatCode>General</c:formatCode>
                <c:ptCount val="2"/>
                <c:pt idx="0">
                  <c:v>104414.3</c:v>
                </c:pt>
                <c:pt idx="1">
                  <c:v>156453.4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33C-4500-A641-1CE15B7DC2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565583"/>
        <c:axId val="186615071"/>
      </c:barChart>
      <c:catAx>
        <c:axId val="47565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615071"/>
        <c:crosses val="autoZero"/>
        <c:auto val="1"/>
        <c:lblAlgn val="ctr"/>
        <c:lblOffset val="100"/>
        <c:noMultiLvlLbl val="0"/>
      </c:catAx>
      <c:valAx>
        <c:axId val="1866150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565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муниципальной программы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679317686422051E-2"/>
          <c:y val="0.16817998076485591"/>
          <c:w val="0.93320682313577952"/>
          <c:h val="0.6190024467742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БЛАГОУСТРОЙСТВО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43358.6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34-4434-BF7D-9D2AA87C6F2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БЛАГОУСТРОЙСТВО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55576.3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34-4434-BF7D-9D2AA87C6F2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БЛАГОУСТРОЙСТВО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17503.400000000001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D34-4434-BF7D-9D2AA87C6F20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БЛАГОУСТРОЙСТВО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55278.1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D34-4434-BF7D-9D2AA87C6F20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3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БЛАГОУСТРОЙСТВО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67415.3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D34-4434-BF7D-9D2AA87C6F2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84231439"/>
        <c:axId val="184236431"/>
      </c:barChart>
      <c:catAx>
        <c:axId val="1842314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4236431"/>
        <c:crosses val="autoZero"/>
        <c:auto val="1"/>
        <c:lblAlgn val="ctr"/>
        <c:lblOffset val="100"/>
        <c:noMultiLvlLbl val="0"/>
      </c:catAx>
      <c:valAx>
        <c:axId val="184236431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42314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g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A79C8B-9AF9-4BBE-86D9-278C956EA00A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78E3365B-81CE-4D6C-8BB5-4708F4F3DF75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Ремонт покрытий внутриквартальных территорий</a:t>
          </a:r>
          <a:endParaRPr lang="ru-RU" dirty="0"/>
        </a:p>
      </dgm:t>
    </dgm:pt>
    <dgm:pt modelId="{84A6CAC5-FF67-4036-9D07-4E5C0591527C}" type="parTrans" cxnId="{5FCDD5A7-82E0-4A74-BB31-BCD6EE1E8B7C}">
      <dgm:prSet/>
      <dgm:spPr/>
      <dgm:t>
        <a:bodyPr/>
        <a:lstStyle/>
        <a:p>
          <a:endParaRPr lang="ru-RU"/>
        </a:p>
      </dgm:t>
    </dgm:pt>
    <dgm:pt modelId="{15E00EDC-59B2-422F-A4A2-2E477993AD3B}" type="sibTrans" cxnId="{5FCDD5A7-82E0-4A74-BB31-BCD6EE1E8B7C}">
      <dgm:prSet/>
      <dgm:spPr/>
      <dgm:t>
        <a:bodyPr/>
        <a:lstStyle/>
        <a:p>
          <a:endParaRPr lang="ru-RU"/>
        </a:p>
      </dgm:t>
    </dgm:pt>
    <dgm:pt modelId="{1F67917A-27BE-4036-BC22-1F9EFE380DAA}" type="pres">
      <dgm:prSet presAssocID="{F5A79C8B-9AF9-4BBE-86D9-278C956EA00A}" presName="diagram" presStyleCnt="0">
        <dgm:presLayoutVars>
          <dgm:dir/>
        </dgm:presLayoutVars>
      </dgm:prSet>
      <dgm:spPr/>
    </dgm:pt>
    <dgm:pt modelId="{9A1B462C-C2CE-4859-BFDB-2A7324CD4185}" type="pres">
      <dgm:prSet presAssocID="{78E3365B-81CE-4D6C-8BB5-4708F4F3DF75}" presName="composite" presStyleCnt="0"/>
      <dgm:spPr/>
    </dgm:pt>
    <dgm:pt modelId="{62B89B49-28EA-4040-867F-75EFE31F9999}" type="pres">
      <dgm:prSet presAssocID="{78E3365B-81CE-4D6C-8BB5-4708F4F3DF75}" presName="Image" presStyleLbl="bgShp" presStyleIdx="0" presStyleCnt="1" custLinFactX="-11662" custLinFactNeighborX="-100000" custLinFactNeighborY="-1385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112CDC64-6605-4468-9575-395B214EAF2D}" type="pres">
      <dgm:prSet presAssocID="{78E3365B-81CE-4D6C-8BB5-4708F4F3DF75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AAF49B-F41C-4340-9ECF-B06402EE950E}" type="presOf" srcId="{78E3365B-81CE-4D6C-8BB5-4708F4F3DF75}" destId="{112CDC64-6605-4468-9575-395B214EAF2D}" srcOrd="0" destOrd="0" presId="urn:microsoft.com/office/officeart/2008/layout/BendingPictureCaption"/>
    <dgm:cxn modelId="{5FCDD5A7-82E0-4A74-BB31-BCD6EE1E8B7C}" srcId="{F5A79C8B-9AF9-4BBE-86D9-278C956EA00A}" destId="{78E3365B-81CE-4D6C-8BB5-4708F4F3DF75}" srcOrd="0" destOrd="0" parTransId="{84A6CAC5-FF67-4036-9D07-4E5C0591527C}" sibTransId="{15E00EDC-59B2-422F-A4A2-2E477993AD3B}"/>
    <dgm:cxn modelId="{CE55E1C1-18CA-4CDF-B1B0-F79F13054F8A}" type="presOf" srcId="{F5A79C8B-9AF9-4BBE-86D9-278C956EA00A}" destId="{1F67917A-27BE-4036-BC22-1F9EFE380DAA}" srcOrd="0" destOrd="0" presId="urn:microsoft.com/office/officeart/2008/layout/BendingPictureCaption"/>
    <dgm:cxn modelId="{DAAD5122-C3C8-4E66-97DB-D8020065CC68}" type="presParOf" srcId="{1F67917A-27BE-4036-BC22-1F9EFE380DAA}" destId="{9A1B462C-C2CE-4859-BFDB-2A7324CD4185}" srcOrd="0" destOrd="0" presId="urn:microsoft.com/office/officeart/2008/layout/BendingPictureCaption"/>
    <dgm:cxn modelId="{DDD89A84-5770-4EA9-B138-04BE66D0C004}" type="presParOf" srcId="{9A1B462C-C2CE-4859-BFDB-2A7324CD4185}" destId="{62B89B49-28EA-4040-867F-75EFE31F9999}" srcOrd="0" destOrd="0" presId="urn:microsoft.com/office/officeart/2008/layout/BendingPictureCaption"/>
    <dgm:cxn modelId="{52F50115-3596-43B4-A5E9-EE5F61BE0A59}" type="presParOf" srcId="{9A1B462C-C2CE-4859-BFDB-2A7324CD4185}" destId="{112CDC64-6605-4468-9575-395B214EAF2D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DC8D2E-92F9-43C5-AC93-A507171945EE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F5125555-3BD3-4CF7-8137-D94AFDA4D2A4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Реализация мер по профилактике дорожно-транспортного травматизма</a:t>
          </a:r>
          <a:endParaRPr lang="ru-RU" dirty="0"/>
        </a:p>
      </dgm:t>
    </dgm:pt>
    <dgm:pt modelId="{BB2F0654-A707-4F28-BF4A-670F4B66A5B1}" type="parTrans" cxnId="{AC7F1172-A0D2-4A35-8D34-8AA576F679B6}">
      <dgm:prSet/>
      <dgm:spPr/>
      <dgm:t>
        <a:bodyPr/>
        <a:lstStyle/>
        <a:p>
          <a:endParaRPr lang="ru-RU"/>
        </a:p>
      </dgm:t>
    </dgm:pt>
    <dgm:pt modelId="{524B3F0C-0569-4F97-B98C-D8976E86B741}" type="sibTrans" cxnId="{AC7F1172-A0D2-4A35-8D34-8AA576F679B6}">
      <dgm:prSet/>
      <dgm:spPr/>
      <dgm:t>
        <a:bodyPr/>
        <a:lstStyle/>
        <a:p>
          <a:endParaRPr lang="ru-RU"/>
        </a:p>
      </dgm:t>
    </dgm:pt>
    <dgm:pt modelId="{E5D7D6E5-915B-41B2-9945-442583A2EA01}" type="pres">
      <dgm:prSet presAssocID="{67DC8D2E-92F9-43C5-AC93-A507171945EE}" presName="diagram" presStyleCnt="0">
        <dgm:presLayoutVars>
          <dgm:dir/>
        </dgm:presLayoutVars>
      </dgm:prSet>
      <dgm:spPr/>
    </dgm:pt>
    <dgm:pt modelId="{651CC789-D8FD-446F-890C-3C09A2112BC3}" type="pres">
      <dgm:prSet presAssocID="{F5125555-3BD3-4CF7-8137-D94AFDA4D2A4}" presName="composite" presStyleCnt="0"/>
      <dgm:spPr/>
    </dgm:pt>
    <dgm:pt modelId="{8918BFD9-DCF0-4AD7-AA0C-C75B63A5965B}" type="pres">
      <dgm:prSet presAssocID="{F5125555-3BD3-4CF7-8137-D94AFDA4D2A4}" presName="Image" presStyleLbl="bgShp" presStyleIdx="0" presStyleCnt="1" custLinFactNeighborX="1834" custLinFactNeighborY="-477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extLst>
        <a:ext uri="{E40237B7-FDA0-4F09-8148-C483321AD2D9}">
          <dgm14:cNvPr xmlns:dgm14="http://schemas.microsoft.com/office/drawing/2010/diagram" id="0" name="" descr="https://images.by.prom.st/124815225_lezhachij-politsejskij-idn.jpg"/>
        </a:ext>
      </dgm:extLst>
    </dgm:pt>
    <dgm:pt modelId="{267AEC28-D8B6-486C-A8C1-5637DEBAE2E2}" type="pres">
      <dgm:prSet presAssocID="{F5125555-3BD3-4CF7-8137-D94AFDA4D2A4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732FE2-B609-46A0-B546-23D91AEB3DBE}" type="presOf" srcId="{67DC8D2E-92F9-43C5-AC93-A507171945EE}" destId="{E5D7D6E5-915B-41B2-9945-442583A2EA01}" srcOrd="0" destOrd="0" presId="urn:microsoft.com/office/officeart/2008/layout/BendingPictureCaption"/>
    <dgm:cxn modelId="{AC7F1172-A0D2-4A35-8D34-8AA576F679B6}" srcId="{67DC8D2E-92F9-43C5-AC93-A507171945EE}" destId="{F5125555-3BD3-4CF7-8137-D94AFDA4D2A4}" srcOrd="0" destOrd="0" parTransId="{BB2F0654-A707-4F28-BF4A-670F4B66A5B1}" sibTransId="{524B3F0C-0569-4F97-B98C-D8976E86B741}"/>
    <dgm:cxn modelId="{1698FE94-019D-4931-B87D-28407E722011}" type="presOf" srcId="{F5125555-3BD3-4CF7-8137-D94AFDA4D2A4}" destId="{267AEC28-D8B6-486C-A8C1-5637DEBAE2E2}" srcOrd="0" destOrd="0" presId="urn:microsoft.com/office/officeart/2008/layout/BendingPictureCaption"/>
    <dgm:cxn modelId="{143DA266-96BA-4A6C-BDC5-748610D17718}" type="presParOf" srcId="{E5D7D6E5-915B-41B2-9945-442583A2EA01}" destId="{651CC789-D8FD-446F-890C-3C09A2112BC3}" srcOrd="0" destOrd="0" presId="urn:microsoft.com/office/officeart/2008/layout/BendingPictureCaption"/>
    <dgm:cxn modelId="{A8F6915C-4686-41CE-8E72-03CB411D27F2}" type="presParOf" srcId="{651CC789-D8FD-446F-890C-3C09A2112BC3}" destId="{8918BFD9-DCF0-4AD7-AA0C-C75B63A5965B}" srcOrd="0" destOrd="0" presId="urn:microsoft.com/office/officeart/2008/layout/BendingPictureCaption"/>
    <dgm:cxn modelId="{C268F1BA-8459-4756-8BAA-F20E2C0BEDE0}" type="presParOf" srcId="{651CC789-D8FD-446F-890C-3C09A2112BC3}" destId="{267AEC28-D8B6-486C-A8C1-5637DEBAE2E2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423737-43EB-463D-B374-37E050BBC4E8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861FB939-0CB6-4AE7-A901-3AD31489A2D7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Размещение, содержание и ремонт детских площадок</a:t>
          </a:r>
          <a:endParaRPr lang="ru-RU" dirty="0"/>
        </a:p>
      </dgm:t>
    </dgm:pt>
    <dgm:pt modelId="{6AA2BA6D-1440-43A3-836D-1DC64725C278}" type="parTrans" cxnId="{7E300FC1-C6C6-4239-994B-A2917C7F65DC}">
      <dgm:prSet/>
      <dgm:spPr/>
      <dgm:t>
        <a:bodyPr/>
        <a:lstStyle/>
        <a:p>
          <a:endParaRPr lang="ru-RU"/>
        </a:p>
      </dgm:t>
    </dgm:pt>
    <dgm:pt modelId="{FE54A4E8-CD54-4BF3-A725-CD745171EA89}" type="sibTrans" cxnId="{7E300FC1-C6C6-4239-994B-A2917C7F65DC}">
      <dgm:prSet/>
      <dgm:spPr/>
      <dgm:t>
        <a:bodyPr/>
        <a:lstStyle/>
        <a:p>
          <a:endParaRPr lang="ru-RU"/>
        </a:p>
      </dgm:t>
    </dgm:pt>
    <dgm:pt modelId="{0C445675-2B32-42A5-8DE8-248707C1E0DC}" type="pres">
      <dgm:prSet presAssocID="{2C423737-43EB-463D-B374-37E050BBC4E8}" presName="diagram" presStyleCnt="0">
        <dgm:presLayoutVars>
          <dgm:dir/>
        </dgm:presLayoutVars>
      </dgm:prSet>
      <dgm:spPr/>
    </dgm:pt>
    <dgm:pt modelId="{969A227C-A02C-4859-B9B9-BBD59E73F156}" type="pres">
      <dgm:prSet presAssocID="{861FB939-0CB6-4AE7-A901-3AD31489A2D7}" presName="composite" presStyleCnt="0"/>
      <dgm:spPr/>
    </dgm:pt>
    <dgm:pt modelId="{CA55FAD8-ED2D-4A2B-8E9A-39459ECFB62E}" type="pres">
      <dgm:prSet presAssocID="{861FB939-0CB6-4AE7-A901-3AD31489A2D7}" presName="Image" presStyleLbl="bgShp" presStyleIdx="0" presStyleCnt="1" custScaleX="76906" custScaleY="6321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8E8C6C41-C907-4E1C-AF81-05B146502B7A}" type="pres">
      <dgm:prSet presAssocID="{861FB939-0CB6-4AE7-A901-3AD31489A2D7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7D546C-193C-4126-988E-9251F3A60EB0}" type="presOf" srcId="{2C423737-43EB-463D-B374-37E050BBC4E8}" destId="{0C445675-2B32-42A5-8DE8-248707C1E0DC}" srcOrd="0" destOrd="0" presId="urn:microsoft.com/office/officeart/2008/layout/BendingPictureCaption"/>
    <dgm:cxn modelId="{C4D32FC6-680C-4DFE-A493-90899D0869F7}" type="presOf" srcId="{861FB939-0CB6-4AE7-A901-3AD31489A2D7}" destId="{8E8C6C41-C907-4E1C-AF81-05B146502B7A}" srcOrd="0" destOrd="0" presId="urn:microsoft.com/office/officeart/2008/layout/BendingPictureCaption"/>
    <dgm:cxn modelId="{7E300FC1-C6C6-4239-994B-A2917C7F65DC}" srcId="{2C423737-43EB-463D-B374-37E050BBC4E8}" destId="{861FB939-0CB6-4AE7-A901-3AD31489A2D7}" srcOrd="0" destOrd="0" parTransId="{6AA2BA6D-1440-43A3-836D-1DC64725C278}" sibTransId="{FE54A4E8-CD54-4BF3-A725-CD745171EA89}"/>
    <dgm:cxn modelId="{D1C0B23F-610C-4D4F-B2D4-F2362188E4A0}" type="presParOf" srcId="{0C445675-2B32-42A5-8DE8-248707C1E0DC}" destId="{969A227C-A02C-4859-B9B9-BBD59E73F156}" srcOrd="0" destOrd="0" presId="urn:microsoft.com/office/officeart/2008/layout/BendingPictureCaption"/>
    <dgm:cxn modelId="{8F662FF2-B03F-42A9-9C61-E56D0EA76897}" type="presParOf" srcId="{969A227C-A02C-4859-B9B9-BBD59E73F156}" destId="{CA55FAD8-ED2D-4A2B-8E9A-39459ECFB62E}" srcOrd="0" destOrd="0" presId="urn:microsoft.com/office/officeart/2008/layout/BendingPictureCaption"/>
    <dgm:cxn modelId="{98FEF580-71AF-4A92-A01C-CD6DA5A5E260}" type="presParOf" srcId="{969A227C-A02C-4859-B9B9-BBD59E73F156}" destId="{8E8C6C41-C907-4E1C-AF81-05B146502B7A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ACC081-62B2-42DF-9951-6EB2C4A44EBA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2812A3B4-17C8-41D7-9CDA-C51A30C18AA2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Размещение и ремонт элементов уличной мебели </a:t>
          </a:r>
          <a:endParaRPr lang="ru-RU" dirty="0"/>
        </a:p>
      </dgm:t>
    </dgm:pt>
    <dgm:pt modelId="{712930EC-A08A-4ADA-89BB-0AAE70B67FE8}" type="parTrans" cxnId="{7227FCD5-6FF8-44EA-ADDA-CA5671CBEEF4}">
      <dgm:prSet/>
      <dgm:spPr/>
      <dgm:t>
        <a:bodyPr/>
        <a:lstStyle/>
        <a:p>
          <a:endParaRPr lang="ru-RU"/>
        </a:p>
      </dgm:t>
    </dgm:pt>
    <dgm:pt modelId="{0C308128-2D9B-4BED-BB82-3C5080E5825C}" type="sibTrans" cxnId="{7227FCD5-6FF8-44EA-ADDA-CA5671CBEEF4}">
      <dgm:prSet/>
      <dgm:spPr/>
      <dgm:t>
        <a:bodyPr/>
        <a:lstStyle/>
        <a:p>
          <a:endParaRPr lang="ru-RU"/>
        </a:p>
      </dgm:t>
    </dgm:pt>
    <dgm:pt modelId="{038A1797-C570-4EE6-953A-3DF753DE230E}" type="pres">
      <dgm:prSet presAssocID="{00ACC081-62B2-42DF-9951-6EB2C4A44EBA}" presName="diagram" presStyleCnt="0">
        <dgm:presLayoutVars>
          <dgm:dir/>
        </dgm:presLayoutVars>
      </dgm:prSet>
      <dgm:spPr/>
    </dgm:pt>
    <dgm:pt modelId="{535060C5-43F7-41BB-83C9-CF8B7431ECD3}" type="pres">
      <dgm:prSet presAssocID="{2812A3B4-17C8-41D7-9CDA-C51A30C18AA2}" presName="composite" presStyleCnt="0"/>
      <dgm:spPr/>
    </dgm:pt>
    <dgm:pt modelId="{1248CB60-C532-4C86-B1E3-37295662F473}" type="pres">
      <dgm:prSet presAssocID="{2812A3B4-17C8-41D7-9CDA-C51A30C18AA2}" presName="Image" presStyleLbl="bgShp" presStyleIdx="0" presStyleCnt="1" custScaleX="68135" custScaleY="57232" custLinFactNeighborX="-302" custLinFactNeighborY="-1083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A7D72E03-FAA8-4AC3-914C-8C5BBCB459F6}" type="pres">
      <dgm:prSet presAssocID="{2812A3B4-17C8-41D7-9CDA-C51A30C18AA2}" presName="Parent" presStyleLbl="node0" presStyleIdx="0" presStyleCnt="1" custLinFactNeighborX="2375" custLinFactNeighborY="-529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2D70B6-6C74-4580-BA86-2A4B4AAA6247}" type="presOf" srcId="{2812A3B4-17C8-41D7-9CDA-C51A30C18AA2}" destId="{A7D72E03-FAA8-4AC3-914C-8C5BBCB459F6}" srcOrd="0" destOrd="0" presId="urn:microsoft.com/office/officeart/2008/layout/BendingPictureCaption"/>
    <dgm:cxn modelId="{2F363406-444F-4C55-9E43-6D5B277EB54D}" type="presOf" srcId="{00ACC081-62B2-42DF-9951-6EB2C4A44EBA}" destId="{038A1797-C570-4EE6-953A-3DF753DE230E}" srcOrd="0" destOrd="0" presId="urn:microsoft.com/office/officeart/2008/layout/BendingPictureCaption"/>
    <dgm:cxn modelId="{7227FCD5-6FF8-44EA-ADDA-CA5671CBEEF4}" srcId="{00ACC081-62B2-42DF-9951-6EB2C4A44EBA}" destId="{2812A3B4-17C8-41D7-9CDA-C51A30C18AA2}" srcOrd="0" destOrd="0" parTransId="{712930EC-A08A-4ADA-89BB-0AAE70B67FE8}" sibTransId="{0C308128-2D9B-4BED-BB82-3C5080E5825C}"/>
    <dgm:cxn modelId="{BF2986AA-F974-4727-9CA3-D70AAC6E84CC}" type="presParOf" srcId="{038A1797-C570-4EE6-953A-3DF753DE230E}" destId="{535060C5-43F7-41BB-83C9-CF8B7431ECD3}" srcOrd="0" destOrd="0" presId="urn:microsoft.com/office/officeart/2008/layout/BendingPictureCaption"/>
    <dgm:cxn modelId="{970B6AE2-2CAF-4D76-A17E-06921E29397F}" type="presParOf" srcId="{535060C5-43F7-41BB-83C9-CF8B7431ECD3}" destId="{1248CB60-C532-4C86-B1E3-37295662F473}" srcOrd="0" destOrd="0" presId="urn:microsoft.com/office/officeart/2008/layout/BendingPictureCaption"/>
    <dgm:cxn modelId="{186F7DB0-F036-4EBB-A768-F46A85C82087}" type="presParOf" srcId="{535060C5-43F7-41BB-83C9-CF8B7431ECD3}" destId="{A7D72E03-FAA8-4AC3-914C-8C5BBCB459F6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37715E-87BE-4869-8B34-354113C775E0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D0A161DB-23CF-4041-8C46-2DAC7AFFF636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Размещение, содержание и ремонт декоративных ограждений и ограждений газонов</a:t>
          </a:r>
          <a:endParaRPr lang="ru-RU" dirty="0"/>
        </a:p>
      </dgm:t>
    </dgm:pt>
    <dgm:pt modelId="{C010CABB-4EFF-4092-8871-81B27583E4C1}" type="parTrans" cxnId="{72D8F51C-2BAE-4B35-9751-C08E238CD7D3}">
      <dgm:prSet/>
      <dgm:spPr/>
      <dgm:t>
        <a:bodyPr/>
        <a:lstStyle/>
        <a:p>
          <a:endParaRPr lang="ru-RU"/>
        </a:p>
      </dgm:t>
    </dgm:pt>
    <dgm:pt modelId="{BC0C9436-2A8F-4393-9925-3CC52542CE62}" type="sibTrans" cxnId="{72D8F51C-2BAE-4B35-9751-C08E238CD7D3}">
      <dgm:prSet/>
      <dgm:spPr/>
      <dgm:t>
        <a:bodyPr/>
        <a:lstStyle/>
        <a:p>
          <a:endParaRPr lang="ru-RU"/>
        </a:p>
      </dgm:t>
    </dgm:pt>
    <dgm:pt modelId="{22C16A11-7060-4123-B7F7-330286DA0501}" type="pres">
      <dgm:prSet presAssocID="{9337715E-87BE-4869-8B34-354113C775E0}" presName="diagram" presStyleCnt="0">
        <dgm:presLayoutVars>
          <dgm:dir/>
        </dgm:presLayoutVars>
      </dgm:prSet>
      <dgm:spPr/>
    </dgm:pt>
    <dgm:pt modelId="{D097C416-E8F2-424C-B16A-22285273C339}" type="pres">
      <dgm:prSet presAssocID="{D0A161DB-23CF-4041-8C46-2DAC7AFFF636}" presName="composite" presStyleCnt="0"/>
      <dgm:spPr/>
    </dgm:pt>
    <dgm:pt modelId="{20DBCBBA-B0E4-48C2-83E1-0CAF2389794A}" type="pres">
      <dgm:prSet presAssocID="{D0A161DB-23CF-4041-8C46-2DAC7AFFF636}" presName="Image" presStyleLbl="bgShp" presStyleIdx="0" presStyleCnt="1" custLinFactNeighborX="1166" custLinFactNeighborY="-263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17CEDDD7-1FB4-4C44-9C42-177B05CD9A04}" type="pres">
      <dgm:prSet presAssocID="{D0A161DB-23CF-4041-8C46-2DAC7AFFF636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8F51C-2BAE-4B35-9751-C08E238CD7D3}" srcId="{9337715E-87BE-4869-8B34-354113C775E0}" destId="{D0A161DB-23CF-4041-8C46-2DAC7AFFF636}" srcOrd="0" destOrd="0" parTransId="{C010CABB-4EFF-4092-8871-81B27583E4C1}" sibTransId="{BC0C9436-2A8F-4393-9925-3CC52542CE62}"/>
    <dgm:cxn modelId="{CCEFD7EE-8861-4D05-9121-4BC1205832DC}" type="presOf" srcId="{D0A161DB-23CF-4041-8C46-2DAC7AFFF636}" destId="{17CEDDD7-1FB4-4C44-9C42-177B05CD9A04}" srcOrd="0" destOrd="0" presId="urn:microsoft.com/office/officeart/2008/layout/BendingPictureCaption"/>
    <dgm:cxn modelId="{6F0018E7-6DC3-4100-B48A-565263994555}" type="presOf" srcId="{9337715E-87BE-4869-8B34-354113C775E0}" destId="{22C16A11-7060-4123-B7F7-330286DA0501}" srcOrd="0" destOrd="0" presId="urn:microsoft.com/office/officeart/2008/layout/BendingPictureCaption"/>
    <dgm:cxn modelId="{015F988C-0A5A-4A62-AE9D-1613314A9DEE}" type="presParOf" srcId="{22C16A11-7060-4123-B7F7-330286DA0501}" destId="{D097C416-E8F2-424C-B16A-22285273C339}" srcOrd="0" destOrd="0" presId="urn:microsoft.com/office/officeart/2008/layout/BendingPictureCaption"/>
    <dgm:cxn modelId="{E981B28C-FE5A-4AA2-9DE7-D4F4203AD626}" type="presParOf" srcId="{D097C416-E8F2-424C-B16A-22285273C339}" destId="{20DBCBBA-B0E4-48C2-83E1-0CAF2389794A}" srcOrd="0" destOrd="0" presId="urn:microsoft.com/office/officeart/2008/layout/BendingPictureCaption"/>
    <dgm:cxn modelId="{9A99FDD8-BDB3-4A5C-B8B9-45E02B7D855A}" type="presParOf" srcId="{D097C416-E8F2-424C-B16A-22285273C339}" destId="{17CEDDD7-1FB4-4C44-9C42-177B05CD9A04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5B5FEAC-82EA-4BB2-8236-64F76345DF4B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87EFEC82-7347-46E3-8CD2-19D37C2CFEFE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Содержание и уборка территорий зеленых насаждений общего пользования</a:t>
          </a:r>
          <a:endParaRPr lang="ru-RU" dirty="0"/>
        </a:p>
      </dgm:t>
    </dgm:pt>
    <dgm:pt modelId="{6A44819D-F403-422F-BEF8-F05CC2AFFFAC}" type="parTrans" cxnId="{1ACAE9E5-FFCA-4082-8428-2914B84972FE}">
      <dgm:prSet/>
      <dgm:spPr/>
      <dgm:t>
        <a:bodyPr/>
        <a:lstStyle/>
        <a:p>
          <a:endParaRPr lang="ru-RU"/>
        </a:p>
      </dgm:t>
    </dgm:pt>
    <dgm:pt modelId="{FC7F5F5B-A8EE-4326-9F5B-A97716E29CAB}" type="sibTrans" cxnId="{1ACAE9E5-FFCA-4082-8428-2914B84972FE}">
      <dgm:prSet/>
      <dgm:spPr/>
      <dgm:t>
        <a:bodyPr/>
        <a:lstStyle/>
        <a:p>
          <a:endParaRPr lang="ru-RU"/>
        </a:p>
      </dgm:t>
    </dgm:pt>
    <dgm:pt modelId="{A19E282A-6B56-4E41-927D-1AECD38B0ABA}" type="pres">
      <dgm:prSet presAssocID="{D5B5FEAC-82EA-4BB2-8236-64F76345DF4B}" presName="diagram" presStyleCnt="0">
        <dgm:presLayoutVars>
          <dgm:dir/>
        </dgm:presLayoutVars>
      </dgm:prSet>
      <dgm:spPr/>
    </dgm:pt>
    <dgm:pt modelId="{3CE8D56A-037C-4236-9966-476EF99D8F6F}" type="pres">
      <dgm:prSet presAssocID="{87EFEC82-7347-46E3-8CD2-19D37C2CFEFE}" presName="composite" presStyleCnt="0"/>
      <dgm:spPr/>
    </dgm:pt>
    <dgm:pt modelId="{E4A75233-2667-4DA8-BE8B-61B54EC1D98D}" type="pres">
      <dgm:prSet presAssocID="{87EFEC82-7347-46E3-8CD2-19D37C2CFEFE}" presName="Image" presStyleLbl="bgShp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C149E712-7856-4391-AE8A-48FFEF0FAB5C}" type="pres">
      <dgm:prSet presAssocID="{87EFEC82-7347-46E3-8CD2-19D37C2CFEFE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CAE9E5-FFCA-4082-8428-2914B84972FE}" srcId="{D5B5FEAC-82EA-4BB2-8236-64F76345DF4B}" destId="{87EFEC82-7347-46E3-8CD2-19D37C2CFEFE}" srcOrd="0" destOrd="0" parTransId="{6A44819D-F403-422F-BEF8-F05CC2AFFFAC}" sibTransId="{FC7F5F5B-A8EE-4326-9F5B-A97716E29CAB}"/>
    <dgm:cxn modelId="{631FE46C-C3DD-472E-A594-833FC9701092}" type="presOf" srcId="{87EFEC82-7347-46E3-8CD2-19D37C2CFEFE}" destId="{C149E712-7856-4391-AE8A-48FFEF0FAB5C}" srcOrd="0" destOrd="0" presId="urn:microsoft.com/office/officeart/2008/layout/BendingPictureCaption"/>
    <dgm:cxn modelId="{B415D4B6-A643-43D5-9FD3-8F6649BE0969}" type="presOf" srcId="{D5B5FEAC-82EA-4BB2-8236-64F76345DF4B}" destId="{A19E282A-6B56-4E41-927D-1AECD38B0ABA}" srcOrd="0" destOrd="0" presId="urn:microsoft.com/office/officeart/2008/layout/BendingPictureCaption"/>
    <dgm:cxn modelId="{D1FDAEE0-87C7-4153-B79C-C80416267847}" type="presParOf" srcId="{A19E282A-6B56-4E41-927D-1AECD38B0ABA}" destId="{3CE8D56A-037C-4236-9966-476EF99D8F6F}" srcOrd="0" destOrd="0" presId="urn:microsoft.com/office/officeart/2008/layout/BendingPictureCaption"/>
    <dgm:cxn modelId="{58055808-5CBD-4637-99E4-3BA600AF6206}" type="presParOf" srcId="{3CE8D56A-037C-4236-9966-476EF99D8F6F}" destId="{E4A75233-2667-4DA8-BE8B-61B54EC1D98D}" srcOrd="0" destOrd="0" presId="urn:microsoft.com/office/officeart/2008/layout/BendingPictureCaption"/>
    <dgm:cxn modelId="{1D815B9A-7D07-454B-91F6-7DE4563D5B99}" type="presParOf" srcId="{3CE8D56A-037C-4236-9966-476EF99D8F6F}" destId="{C149E712-7856-4391-AE8A-48FFEF0FAB5C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85A0361-A771-490F-A5BD-672E8BE8243D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48EDA9C4-F843-449B-AEDF-F705F58B4467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Проведение санитарных рубок</a:t>
          </a:r>
          <a:endParaRPr lang="ru-RU" dirty="0"/>
        </a:p>
      </dgm:t>
    </dgm:pt>
    <dgm:pt modelId="{4E40E964-DE5B-48A6-A8D1-31EBBDB401F1}" type="parTrans" cxnId="{A542818C-702F-4BFD-AFFC-CB3E13527276}">
      <dgm:prSet/>
      <dgm:spPr/>
      <dgm:t>
        <a:bodyPr/>
        <a:lstStyle/>
        <a:p>
          <a:endParaRPr lang="ru-RU"/>
        </a:p>
      </dgm:t>
    </dgm:pt>
    <dgm:pt modelId="{9A68A912-9A2E-4EFF-90A3-BDA286DEE1E8}" type="sibTrans" cxnId="{A542818C-702F-4BFD-AFFC-CB3E13527276}">
      <dgm:prSet/>
      <dgm:spPr/>
      <dgm:t>
        <a:bodyPr/>
        <a:lstStyle/>
        <a:p>
          <a:endParaRPr lang="ru-RU"/>
        </a:p>
      </dgm:t>
    </dgm:pt>
    <dgm:pt modelId="{B3FAAEDF-A2FE-4B6E-8857-4975545D1A4B}" type="pres">
      <dgm:prSet presAssocID="{485A0361-A771-490F-A5BD-672E8BE8243D}" presName="diagram" presStyleCnt="0">
        <dgm:presLayoutVars>
          <dgm:dir/>
        </dgm:presLayoutVars>
      </dgm:prSet>
      <dgm:spPr/>
    </dgm:pt>
    <dgm:pt modelId="{22AEE0AD-3C17-48DB-BE71-92B077B652AD}" type="pres">
      <dgm:prSet presAssocID="{48EDA9C4-F843-449B-AEDF-F705F58B4467}" presName="composite" presStyleCnt="0"/>
      <dgm:spPr/>
    </dgm:pt>
    <dgm:pt modelId="{7DB8D76D-3CBE-4F47-A3FB-E90E19A1FDC1}" type="pres">
      <dgm:prSet presAssocID="{48EDA9C4-F843-449B-AEDF-F705F58B4467}" presName="Image" presStyleLbl="bgShp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2A7A9B94-799B-4A70-A831-FBBFBA2F37E0}" type="pres">
      <dgm:prSet presAssocID="{48EDA9C4-F843-449B-AEDF-F705F58B4467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42818C-702F-4BFD-AFFC-CB3E13527276}" srcId="{485A0361-A771-490F-A5BD-672E8BE8243D}" destId="{48EDA9C4-F843-449B-AEDF-F705F58B4467}" srcOrd="0" destOrd="0" parTransId="{4E40E964-DE5B-48A6-A8D1-31EBBDB401F1}" sibTransId="{9A68A912-9A2E-4EFF-90A3-BDA286DEE1E8}"/>
    <dgm:cxn modelId="{ABB9B2B7-2955-446B-BA33-0C27B68E2995}" type="presOf" srcId="{48EDA9C4-F843-449B-AEDF-F705F58B4467}" destId="{2A7A9B94-799B-4A70-A831-FBBFBA2F37E0}" srcOrd="0" destOrd="0" presId="urn:microsoft.com/office/officeart/2008/layout/BendingPictureCaption"/>
    <dgm:cxn modelId="{7D0EBFF6-C220-4A16-BA1D-FDFF915036A3}" type="presOf" srcId="{485A0361-A771-490F-A5BD-672E8BE8243D}" destId="{B3FAAEDF-A2FE-4B6E-8857-4975545D1A4B}" srcOrd="0" destOrd="0" presId="urn:microsoft.com/office/officeart/2008/layout/BendingPictureCaption"/>
    <dgm:cxn modelId="{A1BA503C-A248-4CE0-902E-06AA8F4F5121}" type="presParOf" srcId="{B3FAAEDF-A2FE-4B6E-8857-4975545D1A4B}" destId="{22AEE0AD-3C17-48DB-BE71-92B077B652AD}" srcOrd="0" destOrd="0" presId="urn:microsoft.com/office/officeart/2008/layout/BendingPictureCaption"/>
    <dgm:cxn modelId="{B4DD454A-1D23-413D-A727-4287ECB4B884}" type="presParOf" srcId="{22AEE0AD-3C17-48DB-BE71-92B077B652AD}" destId="{7DB8D76D-3CBE-4F47-A3FB-E90E19A1FDC1}" srcOrd="0" destOrd="0" presId="urn:microsoft.com/office/officeart/2008/layout/BendingPictureCaption"/>
    <dgm:cxn modelId="{90E6DD8C-57F3-4C06-A790-7632620CCEAA}" type="presParOf" srcId="{22AEE0AD-3C17-48DB-BE71-92B077B652AD}" destId="{2A7A9B94-799B-4A70-A831-FBBFBA2F37E0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E916233-A81F-4C96-9707-E1211259BA01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68306B3C-D7B0-4B37-8E3E-3D7257EA3121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Организация экологического воспитания, формирование экологической культуры</a:t>
          </a:r>
          <a:endParaRPr lang="ru-RU" dirty="0"/>
        </a:p>
      </dgm:t>
    </dgm:pt>
    <dgm:pt modelId="{131DD003-473D-428A-830D-A95F8B852EF0}" type="parTrans" cxnId="{73E9E444-D597-4BFF-ACBA-08C8C962D0F6}">
      <dgm:prSet/>
      <dgm:spPr/>
      <dgm:t>
        <a:bodyPr/>
        <a:lstStyle/>
        <a:p>
          <a:endParaRPr lang="ru-RU"/>
        </a:p>
      </dgm:t>
    </dgm:pt>
    <dgm:pt modelId="{AD88E668-0273-41EC-A560-DD21E6BB5F6E}" type="sibTrans" cxnId="{73E9E444-D597-4BFF-ACBA-08C8C962D0F6}">
      <dgm:prSet/>
      <dgm:spPr/>
      <dgm:t>
        <a:bodyPr/>
        <a:lstStyle/>
        <a:p>
          <a:endParaRPr lang="ru-RU"/>
        </a:p>
      </dgm:t>
    </dgm:pt>
    <dgm:pt modelId="{A3AE79CC-A18F-4F9C-9817-EB90E6F1015E}" type="pres">
      <dgm:prSet presAssocID="{AE916233-A81F-4C96-9707-E1211259BA01}" presName="diagram" presStyleCnt="0">
        <dgm:presLayoutVars>
          <dgm:dir/>
        </dgm:presLayoutVars>
      </dgm:prSet>
      <dgm:spPr/>
    </dgm:pt>
    <dgm:pt modelId="{03F66237-6AB2-4157-AA81-AA881BA6A140}" type="pres">
      <dgm:prSet presAssocID="{68306B3C-D7B0-4B37-8E3E-3D7257EA3121}" presName="composite" presStyleCnt="0"/>
      <dgm:spPr/>
    </dgm:pt>
    <dgm:pt modelId="{F35F69DB-BB96-4F6F-9A35-3037362E2F95}" type="pres">
      <dgm:prSet presAssocID="{68306B3C-D7B0-4B37-8E3E-3D7257EA3121}" presName="Image" presStyleLbl="bgShp" presStyleIdx="0" presStyleCnt="1" custScaleX="90251" custScaleY="82129" custLinFactNeighborX="282" custLinFactNeighborY="-1428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962BB8B1-3B0C-4B04-8F51-DED95F577F9B}" type="pres">
      <dgm:prSet presAssocID="{68306B3C-D7B0-4B37-8E3E-3D7257EA3121}" presName="Parent" presStyleLbl="node0" presStyleIdx="0" presStyleCnt="1" custLinFactNeighborX="-910" custLinFactNeighborY="-103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E9E444-D597-4BFF-ACBA-08C8C962D0F6}" srcId="{AE916233-A81F-4C96-9707-E1211259BA01}" destId="{68306B3C-D7B0-4B37-8E3E-3D7257EA3121}" srcOrd="0" destOrd="0" parTransId="{131DD003-473D-428A-830D-A95F8B852EF0}" sibTransId="{AD88E668-0273-41EC-A560-DD21E6BB5F6E}"/>
    <dgm:cxn modelId="{D7F39619-BA20-4C29-BEF5-C4C907E76798}" type="presOf" srcId="{AE916233-A81F-4C96-9707-E1211259BA01}" destId="{A3AE79CC-A18F-4F9C-9817-EB90E6F1015E}" srcOrd="0" destOrd="0" presId="urn:microsoft.com/office/officeart/2008/layout/BendingPictureCaption"/>
    <dgm:cxn modelId="{A4F074E4-2E5D-4839-8B4D-E28B685839AC}" type="presOf" srcId="{68306B3C-D7B0-4B37-8E3E-3D7257EA3121}" destId="{962BB8B1-3B0C-4B04-8F51-DED95F577F9B}" srcOrd="0" destOrd="0" presId="urn:microsoft.com/office/officeart/2008/layout/BendingPictureCaption"/>
    <dgm:cxn modelId="{809926BE-ED03-4B35-86B7-63ADFB54926A}" type="presParOf" srcId="{A3AE79CC-A18F-4F9C-9817-EB90E6F1015E}" destId="{03F66237-6AB2-4157-AA81-AA881BA6A140}" srcOrd="0" destOrd="0" presId="urn:microsoft.com/office/officeart/2008/layout/BendingPictureCaption"/>
    <dgm:cxn modelId="{6F8B9802-F1DC-4DA2-BE3B-F1DDA7BAA790}" type="presParOf" srcId="{03F66237-6AB2-4157-AA81-AA881BA6A140}" destId="{F35F69DB-BB96-4F6F-9A35-3037362E2F95}" srcOrd="0" destOrd="0" presId="urn:microsoft.com/office/officeart/2008/layout/BendingPictureCaption"/>
    <dgm:cxn modelId="{992B2715-766B-4D8F-8C1B-F43FE581349C}" type="presParOf" srcId="{03F66237-6AB2-4157-AA81-AA881BA6A140}" destId="{962BB8B1-3B0C-4B04-8F51-DED95F577F9B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7037ABA-53C3-41A5-926D-36CEBDB4EE80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DC7DD09C-D60F-444A-A5A8-5675A9AB52FD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Защита населения и территории от чрезвычайных ситуаций</a:t>
          </a:r>
          <a:endParaRPr lang="ru-RU" dirty="0"/>
        </a:p>
      </dgm:t>
    </dgm:pt>
    <dgm:pt modelId="{D68721D2-35DD-4823-A893-8C9651CA02E3}" type="parTrans" cxnId="{6D2A519A-C4AE-470F-8D63-C720C81DCF37}">
      <dgm:prSet/>
      <dgm:spPr/>
      <dgm:t>
        <a:bodyPr/>
        <a:lstStyle/>
        <a:p>
          <a:endParaRPr lang="ru-RU"/>
        </a:p>
      </dgm:t>
    </dgm:pt>
    <dgm:pt modelId="{201EB237-A915-4017-BDAD-6F8709302BB4}" type="sibTrans" cxnId="{6D2A519A-C4AE-470F-8D63-C720C81DCF37}">
      <dgm:prSet/>
      <dgm:spPr/>
      <dgm:t>
        <a:bodyPr/>
        <a:lstStyle/>
        <a:p>
          <a:endParaRPr lang="ru-RU"/>
        </a:p>
      </dgm:t>
    </dgm:pt>
    <dgm:pt modelId="{E260C53C-5C24-4263-85D5-52413F429677}" type="pres">
      <dgm:prSet presAssocID="{F7037ABA-53C3-41A5-926D-36CEBDB4EE80}" presName="diagram" presStyleCnt="0">
        <dgm:presLayoutVars>
          <dgm:dir/>
        </dgm:presLayoutVars>
      </dgm:prSet>
      <dgm:spPr/>
    </dgm:pt>
    <dgm:pt modelId="{68FA9FB5-39A5-40D7-91D2-1C3B92DDA25D}" type="pres">
      <dgm:prSet presAssocID="{DC7DD09C-D60F-444A-A5A8-5675A9AB52FD}" presName="composite" presStyleCnt="0"/>
      <dgm:spPr/>
    </dgm:pt>
    <dgm:pt modelId="{375EC50D-B74C-47EF-A405-F4D7A7BBE3C7}" type="pres">
      <dgm:prSet presAssocID="{DC7DD09C-D60F-444A-A5A8-5675A9AB52FD}" presName="Image" presStyleLbl="bgShp" presStyleIdx="0" presStyleCnt="1" custScaleX="83951" custScaleY="7007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DDFECCA8-1E7F-4914-B95D-B2828022E46C}" type="pres">
      <dgm:prSet presAssocID="{DC7DD09C-D60F-444A-A5A8-5675A9AB52FD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7FDAD6-8DB7-4EDD-A8F7-AE30304A3720}" type="presOf" srcId="{F7037ABA-53C3-41A5-926D-36CEBDB4EE80}" destId="{E260C53C-5C24-4263-85D5-52413F429677}" srcOrd="0" destOrd="0" presId="urn:microsoft.com/office/officeart/2008/layout/BendingPictureCaption"/>
    <dgm:cxn modelId="{4FCECAFB-80B7-415F-B3E1-A150D9B4E41E}" type="presOf" srcId="{DC7DD09C-D60F-444A-A5A8-5675A9AB52FD}" destId="{DDFECCA8-1E7F-4914-B95D-B2828022E46C}" srcOrd="0" destOrd="0" presId="urn:microsoft.com/office/officeart/2008/layout/BendingPictureCaption"/>
    <dgm:cxn modelId="{6D2A519A-C4AE-470F-8D63-C720C81DCF37}" srcId="{F7037ABA-53C3-41A5-926D-36CEBDB4EE80}" destId="{DC7DD09C-D60F-444A-A5A8-5675A9AB52FD}" srcOrd="0" destOrd="0" parTransId="{D68721D2-35DD-4823-A893-8C9651CA02E3}" sibTransId="{201EB237-A915-4017-BDAD-6F8709302BB4}"/>
    <dgm:cxn modelId="{CE3CE2F4-E418-4FB9-8E7E-D6EE959F609B}" type="presParOf" srcId="{E260C53C-5C24-4263-85D5-52413F429677}" destId="{68FA9FB5-39A5-40D7-91D2-1C3B92DDA25D}" srcOrd="0" destOrd="0" presId="urn:microsoft.com/office/officeart/2008/layout/BendingPictureCaption"/>
    <dgm:cxn modelId="{80441AB1-BC05-4704-A706-FA18518343C5}" type="presParOf" srcId="{68FA9FB5-39A5-40D7-91D2-1C3B92DDA25D}" destId="{375EC50D-B74C-47EF-A405-F4D7A7BBE3C7}" srcOrd="0" destOrd="0" presId="urn:microsoft.com/office/officeart/2008/layout/BendingPictureCaption"/>
    <dgm:cxn modelId="{954B6842-F0A8-401F-A6E6-808E78E6D3AD}" type="presParOf" srcId="{68FA9FB5-39A5-40D7-91D2-1C3B92DDA25D}" destId="{DDFECCA8-1E7F-4914-B95D-B2828022E46C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087601-4A77-4A92-AFE4-196840236546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0F56059D-D01C-4AA4-A426-0EEF1FD2E303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Профилактика терроризма и экстремизма</a:t>
          </a:r>
          <a:endParaRPr lang="ru-RU" dirty="0"/>
        </a:p>
      </dgm:t>
    </dgm:pt>
    <dgm:pt modelId="{816CDD5D-C35B-45F0-9355-4BCD4EBD3C22}" type="parTrans" cxnId="{2E967FB3-7E00-4DCA-8A85-AA6D7C759814}">
      <dgm:prSet/>
      <dgm:spPr/>
      <dgm:t>
        <a:bodyPr/>
        <a:lstStyle/>
        <a:p>
          <a:endParaRPr lang="ru-RU"/>
        </a:p>
      </dgm:t>
    </dgm:pt>
    <dgm:pt modelId="{237A9E5B-C332-4440-839D-1A835788191C}" type="sibTrans" cxnId="{2E967FB3-7E00-4DCA-8A85-AA6D7C759814}">
      <dgm:prSet/>
      <dgm:spPr/>
      <dgm:t>
        <a:bodyPr/>
        <a:lstStyle/>
        <a:p>
          <a:endParaRPr lang="ru-RU"/>
        </a:p>
      </dgm:t>
    </dgm:pt>
    <dgm:pt modelId="{E9794CF8-7E71-4B1D-A012-EE323504F518}" type="pres">
      <dgm:prSet presAssocID="{1B087601-4A77-4A92-AFE4-196840236546}" presName="diagram" presStyleCnt="0">
        <dgm:presLayoutVars>
          <dgm:dir/>
        </dgm:presLayoutVars>
      </dgm:prSet>
      <dgm:spPr/>
    </dgm:pt>
    <dgm:pt modelId="{06F10667-984C-4980-89C7-2755536C5F30}" type="pres">
      <dgm:prSet presAssocID="{0F56059D-D01C-4AA4-A426-0EEF1FD2E303}" presName="composite" presStyleCnt="0"/>
      <dgm:spPr/>
    </dgm:pt>
    <dgm:pt modelId="{BB1ED25C-E2FA-49F9-902C-86BCAAF46252}" type="pres">
      <dgm:prSet presAssocID="{0F56059D-D01C-4AA4-A426-0EEF1FD2E303}" presName="Image" presStyleLbl="bgShp" presStyleIdx="0" presStyleCnt="1" custScaleY="81096" custLinFactNeighborY="-220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ED1BF392-7438-46C5-A997-BEE62FBCB22E}" type="pres">
      <dgm:prSet presAssocID="{0F56059D-D01C-4AA4-A426-0EEF1FD2E303}" presName="Parent" presStyleLbl="node0" presStyleIdx="0" presStyleCnt="1" custLinFactNeighborX="-163" custLinFactNeighborY="137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A18AF-CF12-4ACF-ABBD-68274A62127D}" type="presOf" srcId="{0F56059D-D01C-4AA4-A426-0EEF1FD2E303}" destId="{ED1BF392-7438-46C5-A997-BEE62FBCB22E}" srcOrd="0" destOrd="0" presId="urn:microsoft.com/office/officeart/2008/layout/BendingPictureCaption"/>
    <dgm:cxn modelId="{C6900EA1-5246-4AC0-89E1-03865C3E245D}" type="presOf" srcId="{1B087601-4A77-4A92-AFE4-196840236546}" destId="{E9794CF8-7E71-4B1D-A012-EE323504F518}" srcOrd="0" destOrd="0" presId="urn:microsoft.com/office/officeart/2008/layout/BendingPictureCaption"/>
    <dgm:cxn modelId="{2E967FB3-7E00-4DCA-8A85-AA6D7C759814}" srcId="{1B087601-4A77-4A92-AFE4-196840236546}" destId="{0F56059D-D01C-4AA4-A426-0EEF1FD2E303}" srcOrd="0" destOrd="0" parTransId="{816CDD5D-C35B-45F0-9355-4BCD4EBD3C22}" sibTransId="{237A9E5B-C332-4440-839D-1A835788191C}"/>
    <dgm:cxn modelId="{7F9FB02B-E49E-403B-ADE5-1B305A5A9905}" type="presParOf" srcId="{E9794CF8-7E71-4B1D-A012-EE323504F518}" destId="{06F10667-984C-4980-89C7-2755536C5F30}" srcOrd="0" destOrd="0" presId="urn:microsoft.com/office/officeart/2008/layout/BendingPictureCaption"/>
    <dgm:cxn modelId="{989FA9DE-CF61-476C-AE70-EE346423F2EE}" type="presParOf" srcId="{06F10667-984C-4980-89C7-2755536C5F30}" destId="{BB1ED25C-E2FA-49F9-902C-86BCAAF46252}" srcOrd="0" destOrd="0" presId="urn:microsoft.com/office/officeart/2008/layout/BendingPictureCaption"/>
    <dgm:cxn modelId="{461F3DE8-8B0F-4FB0-8720-E351F084DD69}" type="presParOf" srcId="{06F10667-984C-4980-89C7-2755536C5F30}" destId="{ED1BF392-7438-46C5-A997-BEE62FBCB22E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9C862EA-92F0-4E7E-B625-CA8578F449C1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A482E9FE-E69B-46B8-B2CD-AA9E6AA625C8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Военно-патриотическое воспитание граждан</a:t>
          </a:r>
          <a:endParaRPr lang="ru-RU" dirty="0"/>
        </a:p>
      </dgm:t>
    </dgm:pt>
    <dgm:pt modelId="{7A4DD5DF-F984-4FE5-902F-FE0D783755A0}" type="parTrans" cxnId="{A6751200-CAAC-48F8-811C-822BE450029B}">
      <dgm:prSet/>
      <dgm:spPr/>
      <dgm:t>
        <a:bodyPr/>
        <a:lstStyle/>
        <a:p>
          <a:endParaRPr lang="ru-RU"/>
        </a:p>
      </dgm:t>
    </dgm:pt>
    <dgm:pt modelId="{8D815C29-BDBD-402A-AA67-924BD660025F}" type="sibTrans" cxnId="{A6751200-CAAC-48F8-811C-822BE450029B}">
      <dgm:prSet/>
      <dgm:spPr/>
      <dgm:t>
        <a:bodyPr/>
        <a:lstStyle/>
        <a:p>
          <a:endParaRPr lang="ru-RU"/>
        </a:p>
      </dgm:t>
    </dgm:pt>
    <dgm:pt modelId="{87D6F4E7-0DE8-4C75-BD8A-FB2D3FA51F33}" type="pres">
      <dgm:prSet presAssocID="{79C862EA-92F0-4E7E-B625-CA8578F449C1}" presName="diagram" presStyleCnt="0">
        <dgm:presLayoutVars>
          <dgm:dir/>
        </dgm:presLayoutVars>
      </dgm:prSet>
      <dgm:spPr/>
    </dgm:pt>
    <dgm:pt modelId="{52459AB4-3760-457B-BBE2-F883AAEB7836}" type="pres">
      <dgm:prSet presAssocID="{A482E9FE-E69B-46B8-B2CD-AA9E6AA625C8}" presName="composite" presStyleCnt="0"/>
      <dgm:spPr/>
    </dgm:pt>
    <dgm:pt modelId="{B6B92EBC-C3AB-482D-B740-811883352C6C}" type="pres">
      <dgm:prSet presAssocID="{A482E9FE-E69B-46B8-B2CD-AA9E6AA625C8}" presName="Image" presStyleLbl="bgShp" presStyleIdx="0" presStyleCnt="1" custScaleX="89717" custScaleY="82495" custLinFactNeighborX="470" custLinFactNeighborY="-15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09D85897-7279-4F43-BEFE-F15D979D278C}" type="pres">
      <dgm:prSet presAssocID="{A482E9FE-E69B-46B8-B2CD-AA9E6AA625C8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51200-CAAC-48F8-811C-822BE450029B}" srcId="{79C862EA-92F0-4E7E-B625-CA8578F449C1}" destId="{A482E9FE-E69B-46B8-B2CD-AA9E6AA625C8}" srcOrd="0" destOrd="0" parTransId="{7A4DD5DF-F984-4FE5-902F-FE0D783755A0}" sibTransId="{8D815C29-BDBD-402A-AA67-924BD660025F}"/>
    <dgm:cxn modelId="{A2AB25B1-E00E-475A-8089-7EECA33D763C}" type="presOf" srcId="{79C862EA-92F0-4E7E-B625-CA8578F449C1}" destId="{87D6F4E7-0DE8-4C75-BD8A-FB2D3FA51F33}" srcOrd="0" destOrd="0" presId="urn:microsoft.com/office/officeart/2008/layout/BendingPictureCaption"/>
    <dgm:cxn modelId="{3AACCAEE-4862-4E1A-994A-12310D5417FC}" type="presOf" srcId="{A482E9FE-E69B-46B8-B2CD-AA9E6AA625C8}" destId="{09D85897-7279-4F43-BEFE-F15D979D278C}" srcOrd="0" destOrd="0" presId="urn:microsoft.com/office/officeart/2008/layout/BendingPictureCaption"/>
    <dgm:cxn modelId="{1EECF9D6-EB47-4BB2-A9D9-3236568A2355}" type="presParOf" srcId="{87D6F4E7-0DE8-4C75-BD8A-FB2D3FA51F33}" destId="{52459AB4-3760-457B-BBE2-F883AAEB7836}" srcOrd="0" destOrd="0" presId="urn:microsoft.com/office/officeart/2008/layout/BendingPictureCaption"/>
    <dgm:cxn modelId="{A54955AD-D15F-4590-A212-F6285F5CB2F0}" type="presParOf" srcId="{52459AB4-3760-457B-BBE2-F883AAEB7836}" destId="{B6B92EBC-C3AB-482D-B740-811883352C6C}" srcOrd="0" destOrd="0" presId="urn:microsoft.com/office/officeart/2008/layout/BendingPictureCaption"/>
    <dgm:cxn modelId="{3E639721-9182-43DA-AECB-8B2F6AFD328C}" type="presParOf" srcId="{52459AB4-3760-457B-BBE2-F883AAEB7836}" destId="{09D85897-7279-4F43-BEFE-F15D979D278C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91EC0D9-A3E9-47E0-BA4B-13E9F790BE33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07B9A38C-92CF-4F5D-BA82-DFF421350017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Периодическая печать и издательства</a:t>
          </a:r>
          <a:endParaRPr lang="ru-RU" dirty="0"/>
        </a:p>
      </dgm:t>
    </dgm:pt>
    <dgm:pt modelId="{6C701038-2A8D-44B7-A5A2-7967C1935A42}" type="parTrans" cxnId="{3EBCD137-05C9-41C3-AF6B-08541C8C01C4}">
      <dgm:prSet/>
      <dgm:spPr/>
      <dgm:t>
        <a:bodyPr/>
        <a:lstStyle/>
        <a:p>
          <a:endParaRPr lang="ru-RU"/>
        </a:p>
      </dgm:t>
    </dgm:pt>
    <dgm:pt modelId="{10D8AFCB-FACC-4573-BF69-8795BBD1EEFE}" type="sibTrans" cxnId="{3EBCD137-05C9-41C3-AF6B-08541C8C01C4}">
      <dgm:prSet/>
      <dgm:spPr/>
      <dgm:t>
        <a:bodyPr/>
        <a:lstStyle/>
        <a:p>
          <a:endParaRPr lang="ru-RU"/>
        </a:p>
      </dgm:t>
    </dgm:pt>
    <dgm:pt modelId="{EBB93AFA-663E-4915-91FD-637250A78B2A}" type="pres">
      <dgm:prSet presAssocID="{691EC0D9-A3E9-47E0-BA4B-13E9F790BE33}" presName="diagram" presStyleCnt="0">
        <dgm:presLayoutVars>
          <dgm:dir/>
        </dgm:presLayoutVars>
      </dgm:prSet>
      <dgm:spPr/>
    </dgm:pt>
    <dgm:pt modelId="{C0B71671-37E5-4B57-BD14-BC89C5823BD2}" type="pres">
      <dgm:prSet presAssocID="{07B9A38C-92CF-4F5D-BA82-DFF421350017}" presName="composite" presStyleCnt="0"/>
      <dgm:spPr/>
    </dgm:pt>
    <dgm:pt modelId="{66D394ED-CD2D-434F-A498-2ED87FE12379}" type="pres">
      <dgm:prSet presAssocID="{07B9A38C-92CF-4F5D-BA82-DFF421350017}" presName="Image" presStyleLbl="bgShp" presStyleIdx="0" presStyleCnt="1" custScaleX="92181" custScaleY="85895" custLinFactNeighborX="933" custLinFactNeighborY="-96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9FE64654-3073-488A-B52C-BB6D287CC1E6}" type="pres">
      <dgm:prSet presAssocID="{07B9A38C-92CF-4F5D-BA82-DFF421350017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B31A06-8E51-4EA2-8CAE-87B09F164391}" type="presOf" srcId="{691EC0D9-A3E9-47E0-BA4B-13E9F790BE33}" destId="{EBB93AFA-663E-4915-91FD-637250A78B2A}" srcOrd="0" destOrd="0" presId="urn:microsoft.com/office/officeart/2008/layout/BendingPictureCaption"/>
    <dgm:cxn modelId="{2B790F11-A6EE-4798-87F9-2E6B367EA2D3}" type="presOf" srcId="{07B9A38C-92CF-4F5D-BA82-DFF421350017}" destId="{9FE64654-3073-488A-B52C-BB6D287CC1E6}" srcOrd="0" destOrd="0" presId="urn:microsoft.com/office/officeart/2008/layout/BendingPictureCaption"/>
    <dgm:cxn modelId="{3EBCD137-05C9-41C3-AF6B-08541C8C01C4}" srcId="{691EC0D9-A3E9-47E0-BA4B-13E9F790BE33}" destId="{07B9A38C-92CF-4F5D-BA82-DFF421350017}" srcOrd="0" destOrd="0" parTransId="{6C701038-2A8D-44B7-A5A2-7967C1935A42}" sibTransId="{10D8AFCB-FACC-4573-BF69-8795BBD1EEFE}"/>
    <dgm:cxn modelId="{AE67443F-A4F4-4B33-93FE-B4D862DFC1F8}" type="presParOf" srcId="{EBB93AFA-663E-4915-91FD-637250A78B2A}" destId="{C0B71671-37E5-4B57-BD14-BC89C5823BD2}" srcOrd="0" destOrd="0" presId="urn:microsoft.com/office/officeart/2008/layout/BendingPictureCaption"/>
    <dgm:cxn modelId="{8E42CE17-7148-4351-8D5B-D12FA49B279D}" type="presParOf" srcId="{C0B71671-37E5-4B57-BD14-BC89C5823BD2}" destId="{66D394ED-CD2D-434F-A498-2ED87FE12379}" srcOrd="0" destOrd="0" presId="urn:microsoft.com/office/officeart/2008/layout/BendingPictureCaption"/>
    <dgm:cxn modelId="{D25B695B-AD8E-4756-8E85-485FDCA04477}" type="presParOf" srcId="{C0B71671-37E5-4B57-BD14-BC89C5823BD2}" destId="{9FE64654-3073-488A-B52C-BB6D287CC1E6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FD6135-9649-472F-81FB-59ABDF0B79F1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3EB15107-8F06-4531-9D47-03E27417D46C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Организация и проведение досуговых мероприятий</a:t>
          </a:r>
          <a:endParaRPr lang="ru-RU" dirty="0"/>
        </a:p>
      </dgm:t>
    </dgm:pt>
    <dgm:pt modelId="{4BD8EC8D-4C5C-4CD6-9C77-E0168F5E04EA}" type="parTrans" cxnId="{34100CE4-F157-40B3-B759-364CB74EC5C4}">
      <dgm:prSet/>
      <dgm:spPr/>
      <dgm:t>
        <a:bodyPr/>
        <a:lstStyle/>
        <a:p>
          <a:endParaRPr lang="ru-RU"/>
        </a:p>
      </dgm:t>
    </dgm:pt>
    <dgm:pt modelId="{F4EC378F-4083-43F8-A8EA-0EC460F1CB32}" type="sibTrans" cxnId="{34100CE4-F157-40B3-B759-364CB74EC5C4}">
      <dgm:prSet/>
      <dgm:spPr/>
      <dgm:t>
        <a:bodyPr/>
        <a:lstStyle/>
        <a:p>
          <a:endParaRPr lang="ru-RU"/>
        </a:p>
      </dgm:t>
    </dgm:pt>
    <dgm:pt modelId="{A5F54B81-0E44-46BD-80BB-EFB1CE730DB4}" type="pres">
      <dgm:prSet presAssocID="{26FD6135-9649-472F-81FB-59ABDF0B79F1}" presName="diagram" presStyleCnt="0">
        <dgm:presLayoutVars>
          <dgm:dir/>
        </dgm:presLayoutVars>
      </dgm:prSet>
      <dgm:spPr/>
    </dgm:pt>
    <dgm:pt modelId="{7F6341A5-DB88-4B82-8C3E-B03A932C7DE9}" type="pres">
      <dgm:prSet presAssocID="{3EB15107-8F06-4531-9D47-03E27417D46C}" presName="composite" presStyleCnt="0"/>
      <dgm:spPr/>
    </dgm:pt>
    <dgm:pt modelId="{67BEB5E0-BC05-4A1F-B354-65FDDC076A0D}" type="pres">
      <dgm:prSet presAssocID="{3EB15107-8F06-4531-9D47-03E27417D46C}" presName="Image" presStyleLbl="bgShp" presStyleIdx="0" presStyleCnt="1" custScaleX="80197" custScaleY="74641" custLinFactNeighborX="389" custLinFactNeighborY="-802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C9B94648-BDC5-48D1-B384-91CB94AF15CB}" type="pres">
      <dgm:prSet presAssocID="{3EB15107-8F06-4531-9D47-03E27417D46C}" presName="Parent" presStyleLbl="node0" presStyleIdx="0" presStyleCnt="1" custLinFactNeighborX="778" custLinFactNeighborY="-178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100CE4-F157-40B3-B759-364CB74EC5C4}" srcId="{26FD6135-9649-472F-81FB-59ABDF0B79F1}" destId="{3EB15107-8F06-4531-9D47-03E27417D46C}" srcOrd="0" destOrd="0" parTransId="{4BD8EC8D-4C5C-4CD6-9C77-E0168F5E04EA}" sibTransId="{F4EC378F-4083-43F8-A8EA-0EC460F1CB32}"/>
    <dgm:cxn modelId="{0113C5B1-1777-4650-8131-0513AFA6656F}" type="presOf" srcId="{26FD6135-9649-472F-81FB-59ABDF0B79F1}" destId="{A5F54B81-0E44-46BD-80BB-EFB1CE730DB4}" srcOrd="0" destOrd="0" presId="urn:microsoft.com/office/officeart/2008/layout/BendingPictureCaption"/>
    <dgm:cxn modelId="{84A7645A-A9D1-46FD-B7F9-1E4F7CDEE857}" type="presOf" srcId="{3EB15107-8F06-4531-9D47-03E27417D46C}" destId="{C9B94648-BDC5-48D1-B384-91CB94AF15CB}" srcOrd="0" destOrd="0" presId="urn:microsoft.com/office/officeart/2008/layout/BendingPictureCaption"/>
    <dgm:cxn modelId="{2FBDE506-1C2B-48DC-98CD-FAE6272E5BDB}" type="presParOf" srcId="{A5F54B81-0E44-46BD-80BB-EFB1CE730DB4}" destId="{7F6341A5-DB88-4B82-8C3E-B03A932C7DE9}" srcOrd="0" destOrd="0" presId="urn:microsoft.com/office/officeart/2008/layout/BendingPictureCaption"/>
    <dgm:cxn modelId="{FCC130EE-4A8F-4CF4-9886-736E1074CC2E}" type="presParOf" srcId="{7F6341A5-DB88-4B82-8C3E-B03A932C7DE9}" destId="{67BEB5E0-BC05-4A1F-B354-65FDDC076A0D}" srcOrd="0" destOrd="0" presId="urn:microsoft.com/office/officeart/2008/layout/BendingPictureCaption"/>
    <dgm:cxn modelId="{CDD7B93E-3A7B-47AF-869F-E10530D67162}" type="presParOf" srcId="{7F6341A5-DB88-4B82-8C3E-B03A932C7DE9}" destId="{C9B94648-BDC5-48D1-B384-91CB94AF15CB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F11EC0E-2641-4616-903D-660D971116CD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0F322EBC-F31A-4614-B0E9-52A9CECE1C58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Организация и проведение  праздничных и зрелищных мероприятий</a:t>
          </a:r>
          <a:endParaRPr lang="ru-RU" dirty="0"/>
        </a:p>
      </dgm:t>
    </dgm:pt>
    <dgm:pt modelId="{DDCED892-E7D2-4171-BC28-3FA80CC292FE}" type="parTrans" cxnId="{5B76A9CB-31D1-4ACD-A724-D7CD4EB8A279}">
      <dgm:prSet/>
      <dgm:spPr/>
      <dgm:t>
        <a:bodyPr/>
        <a:lstStyle/>
        <a:p>
          <a:endParaRPr lang="ru-RU"/>
        </a:p>
      </dgm:t>
    </dgm:pt>
    <dgm:pt modelId="{49D803BF-E8D7-405F-A3F2-21C9C931EE6B}" type="sibTrans" cxnId="{5B76A9CB-31D1-4ACD-A724-D7CD4EB8A279}">
      <dgm:prSet/>
      <dgm:spPr/>
      <dgm:t>
        <a:bodyPr/>
        <a:lstStyle/>
        <a:p>
          <a:endParaRPr lang="ru-RU"/>
        </a:p>
      </dgm:t>
    </dgm:pt>
    <dgm:pt modelId="{D344DD88-8D0A-4128-A36C-B753D48A6AC9}" type="pres">
      <dgm:prSet presAssocID="{3F11EC0E-2641-4616-903D-660D971116CD}" presName="diagram" presStyleCnt="0">
        <dgm:presLayoutVars>
          <dgm:dir/>
        </dgm:presLayoutVars>
      </dgm:prSet>
      <dgm:spPr/>
    </dgm:pt>
    <dgm:pt modelId="{E751F545-2B34-4754-9F87-864006331F82}" type="pres">
      <dgm:prSet presAssocID="{0F322EBC-F31A-4614-B0E9-52A9CECE1C58}" presName="composite" presStyleCnt="0"/>
      <dgm:spPr/>
    </dgm:pt>
    <dgm:pt modelId="{5B915060-BA93-4DAA-84F0-282740904B3C}" type="pres">
      <dgm:prSet presAssocID="{0F322EBC-F31A-4614-B0E9-52A9CECE1C58}" presName="Image" presStyleLbl="bgShp" presStyleIdx="0" presStyleCnt="1" custScaleX="85057" custScaleY="8043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7A559482-CD35-4138-9FF5-87432BB17CA9}" type="pres">
      <dgm:prSet presAssocID="{0F322EBC-F31A-4614-B0E9-52A9CECE1C58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76A9CB-31D1-4ACD-A724-D7CD4EB8A279}" srcId="{3F11EC0E-2641-4616-903D-660D971116CD}" destId="{0F322EBC-F31A-4614-B0E9-52A9CECE1C58}" srcOrd="0" destOrd="0" parTransId="{DDCED892-E7D2-4171-BC28-3FA80CC292FE}" sibTransId="{49D803BF-E8D7-405F-A3F2-21C9C931EE6B}"/>
    <dgm:cxn modelId="{6BC06F41-6228-44B4-B943-3FD7AFD78043}" type="presOf" srcId="{0F322EBC-F31A-4614-B0E9-52A9CECE1C58}" destId="{7A559482-CD35-4138-9FF5-87432BB17CA9}" srcOrd="0" destOrd="0" presId="urn:microsoft.com/office/officeart/2008/layout/BendingPictureCaption"/>
    <dgm:cxn modelId="{154CF2A0-B730-46A1-9587-C327B87AD816}" type="presOf" srcId="{3F11EC0E-2641-4616-903D-660D971116CD}" destId="{D344DD88-8D0A-4128-A36C-B753D48A6AC9}" srcOrd="0" destOrd="0" presId="urn:microsoft.com/office/officeart/2008/layout/BendingPictureCaption"/>
    <dgm:cxn modelId="{0E9C22E9-2B67-4270-A2DE-AE4CFC42A489}" type="presParOf" srcId="{D344DD88-8D0A-4128-A36C-B753D48A6AC9}" destId="{E751F545-2B34-4754-9F87-864006331F82}" srcOrd="0" destOrd="0" presId="urn:microsoft.com/office/officeart/2008/layout/BendingPictureCaption"/>
    <dgm:cxn modelId="{CD24F8CC-DED9-4739-9083-6E38A75181B8}" type="presParOf" srcId="{E751F545-2B34-4754-9F87-864006331F82}" destId="{5B915060-BA93-4DAA-84F0-282740904B3C}" srcOrd="0" destOrd="0" presId="urn:microsoft.com/office/officeart/2008/layout/BendingPictureCaption"/>
    <dgm:cxn modelId="{C442BC23-37D1-4C86-9C23-A32AF99ACCF8}" type="presParOf" srcId="{E751F545-2B34-4754-9F87-864006331F82}" destId="{7A559482-CD35-4138-9FF5-87432BB17CA9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E7CF34D-8482-40E2-9D79-A1167EF2C42E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E30FF58D-16D8-4F1A-A4E2-6B981B1A822E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Охрана здоровья граждан от воздействия окружающего табачного дыма</a:t>
          </a:r>
          <a:endParaRPr lang="ru-RU" dirty="0"/>
        </a:p>
      </dgm:t>
    </dgm:pt>
    <dgm:pt modelId="{5A748FCE-4C1F-4980-B65C-36DA9F612BFA}" type="parTrans" cxnId="{9AB2879A-B3C4-41EC-B37E-C5939452254B}">
      <dgm:prSet/>
      <dgm:spPr/>
      <dgm:t>
        <a:bodyPr/>
        <a:lstStyle/>
        <a:p>
          <a:endParaRPr lang="ru-RU"/>
        </a:p>
      </dgm:t>
    </dgm:pt>
    <dgm:pt modelId="{C7BD34A8-E8E7-41A8-8745-6E7E9F0F35E1}" type="sibTrans" cxnId="{9AB2879A-B3C4-41EC-B37E-C5939452254B}">
      <dgm:prSet/>
      <dgm:spPr/>
      <dgm:t>
        <a:bodyPr/>
        <a:lstStyle/>
        <a:p>
          <a:endParaRPr lang="ru-RU"/>
        </a:p>
      </dgm:t>
    </dgm:pt>
    <dgm:pt modelId="{84E75655-EFA3-4432-AD36-E5E6CCE2020A}" type="pres">
      <dgm:prSet presAssocID="{FE7CF34D-8482-40E2-9D79-A1167EF2C42E}" presName="diagram" presStyleCnt="0">
        <dgm:presLayoutVars>
          <dgm:dir/>
        </dgm:presLayoutVars>
      </dgm:prSet>
      <dgm:spPr/>
    </dgm:pt>
    <dgm:pt modelId="{BAC171AC-D337-42B9-8376-B0162A5F90A8}" type="pres">
      <dgm:prSet presAssocID="{E30FF58D-16D8-4F1A-A4E2-6B981B1A822E}" presName="composite" presStyleCnt="0"/>
      <dgm:spPr/>
    </dgm:pt>
    <dgm:pt modelId="{904325AB-FEF1-4F5E-B8A5-874775F2EF4F}" type="pres">
      <dgm:prSet presAssocID="{E30FF58D-16D8-4F1A-A4E2-6B981B1A822E}" presName="Image" presStyleLbl="bgShp" presStyleIdx="0" presStyleCnt="1" custScaleX="88449" custScaleY="7687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F6CE7FA4-CCF0-47DA-8B1B-09F96595551E}" type="pres">
      <dgm:prSet presAssocID="{E30FF58D-16D8-4F1A-A4E2-6B981B1A822E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B2879A-B3C4-41EC-B37E-C5939452254B}" srcId="{FE7CF34D-8482-40E2-9D79-A1167EF2C42E}" destId="{E30FF58D-16D8-4F1A-A4E2-6B981B1A822E}" srcOrd="0" destOrd="0" parTransId="{5A748FCE-4C1F-4980-B65C-36DA9F612BFA}" sibTransId="{C7BD34A8-E8E7-41A8-8745-6E7E9F0F35E1}"/>
    <dgm:cxn modelId="{8208F849-EF0D-479C-8FC2-D55657647809}" type="presOf" srcId="{E30FF58D-16D8-4F1A-A4E2-6B981B1A822E}" destId="{F6CE7FA4-CCF0-47DA-8B1B-09F96595551E}" srcOrd="0" destOrd="0" presId="urn:microsoft.com/office/officeart/2008/layout/BendingPictureCaption"/>
    <dgm:cxn modelId="{B0CA42C1-3FA6-4C17-8EBE-6B44625779E4}" type="presOf" srcId="{FE7CF34D-8482-40E2-9D79-A1167EF2C42E}" destId="{84E75655-EFA3-4432-AD36-E5E6CCE2020A}" srcOrd="0" destOrd="0" presId="urn:microsoft.com/office/officeart/2008/layout/BendingPictureCaption"/>
    <dgm:cxn modelId="{B2AE1D75-7D95-4D48-90DD-BFFF6FBA1E05}" type="presParOf" srcId="{84E75655-EFA3-4432-AD36-E5E6CCE2020A}" destId="{BAC171AC-D337-42B9-8376-B0162A5F90A8}" srcOrd="0" destOrd="0" presId="urn:microsoft.com/office/officeart/2008/layout/BendingPictureCaption"/>
    <dgm:cxn modelId="{ECC2036C-7FD9-45BA-8435-4FF11F2040F5}" type="presParOf" srcId="{BAC171AC-D337-42B9-8376-B0162A5F90A8}" destId="{904325AB-FEF1-4F5E-B8A5-874775F2EF4F}" srcOrd="0" destOrd="0" presId="urn:microsoft.com/office/officeart/2008/layout/BendingPictureCaption"/>
    <dgm:cxn modelId="{D882FEA4-DF23-4765-A02B-75B9A1325A5B}" type="presParOf" srcId="{BAC171AC-D337-42B9-8376-B0162A5F90A8}" destId="{F6CE7FA4-CCF0-47DA-8B1B-09F96595551E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F69BFA3-21A5-47C5-A9C7-1FFB31884ECF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94433048-CC81-49BC-AF2A-D7F82217BA9F}">
      <dgm:prSet phldrT="[Текст]"/>
      <dgm:spPr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dirty="0" smtClean="0"/>
            <a:t>Физическая культура и спорт</a:t>
          </a:r>
          <a:endParaRPr lang="ru-RU" dirty="0"/>
        </a:p>
      </dgm:t>
    </dgm:pt>
    <dgm:pt modelId="{F9FE0514-D742-435B-9CB3-2E3EA9003FC9}" type="parTrans" cxnId="{437F8DE6-E6D5-4B41-A23E-29153A9F9788}">
      <dgm:prSet/>
      <dgm:spPr/>
      <dgm:t>
        <a:bodyPr/>
        <a:lstStyle/>
        <a:p>
          <a:endParaRPr lang="ru-RU"/>
        </a:p>
      </dgm:t>
    </dgm:pt>
    <dgm:pt modelId="{577F11B2-2AF0-4C53-8EAA-7520EC5FFE55}" type="sibTrans" cxnId="{437F8DE6-E6D5-4B41-A23E-29153A9F9788}">
      <dgm:prSet/>
      <dgm:spPr/>
      <dgm:t>
        <a:bodyPr/>
        <a:lstStyle/>
        <a:p>
          <a:endParaRPr lang="ru-RU"/>
        </a:p>
      </dgm:t>
    </dgm:pt>
    <dgm:pt modelId="{A61A71EE-DF9D-4A25-8F14-B793917990F4}" type="pres">
      <dgm:prSet presAssocID="{6F69BFA3-21A5-47C5-A9C7-1FFB31884ECF}" presName="diagram" presStyleCnt="0">
        <dgm:presLayoutVars>
          <dgm:dir/>
        </dgm:presLayoutVars>
      </dgm:prSet>
      <dgm:spPr/>
    </dgm:pt>
    <dgm:pt modelId="{43774825-0859-4104-A6D9-1D11C009C905}" type="pres">
      <dgm:prSet presAssocID="{94433048-CC81-49BC-AF2A-D7F82217BA9F}" presName="composite" presStyleCnt="0"/>
      <dgm:spPr/>
    </dgm:pt>
    <dgm:pt modelId="{FAF0922A-A262-4156-8A07-45C47BC7E2D5}" type="pres">
      <dgm:prSet presAssocID="{94433048-CC81-49BC-AF2A-D7F82217BA9F}" presName="Image" presStyleLbl="bgShp" presStyleIdx="0" presStyleCnt="1" custScaleX="89289" custScaleY="8667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</dgm:pt>
    <dgm:pt modelId="{C1AFBC71-10D9-4D43-ACB8-EB55B74B3D63}" type="pres">
      <dgm:prSet presAssocID="{94433048-CC81-49BC-AF2A-D7F82217BA9F}" presName="Parent" presStyleLbl="node0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15AA24-25DD-41A4-9EBE-D0C510255112}" type="presOf" srcId="{94433048-CC81-49BC-AF2A-D7F82217BA9F}" destId="{C1AFBC71-10D9-4D43-ACB8-EB55B74B3D63}" srcOrd="0" destOrd="0" presId="urn:microsoft.com/office/officeart/2008/layout/BendingPictureCaption"/>
    <dgm:cxn modelId="{09758DC3-AAF1-4329-A503-AEFDD0E350B9}" type="presOf" srcId="{6F69BFA3-21A5-47C5-A9C7-1FFB31884ECF}" destId="{A61A71EE-DF9D-4A25-8F14-B793917990F4}" srcOrd="0" destOrd="0" presId="urn:microsoft.com/office/officeart/2008/layout/BendingPictureCaption"/>
    <dgm:cxn modelId="{437F8DE6-E6D5-4B41-A23E-29153A9F9788}" srcId="{6F69BFA3-21A5-47C5-A9C7-1FFB31884ECF}" destId="{94433048-CC81-49BC-AF2A-D7F82217BA9F}" srcOrd="0" destOrd="0" parTransId="{F9FE0514-D742-435B-9CB3-2E3EA9003FC9}" sibTransId="{577F11B2-2AF0-4C53-8EAA-7520EC5FFE55}"/>
    <dgm:cxn modelId="{FEC40DA7-28C9-45E3-A93C-A24CB1214B35}" type="presParOf" srcId="{A61A71EE-DF9D-4A25-8F14-B793917990F4}" destId="{43774825-0859-4104-A6D9-1D11C009C905}" srcOrd="0" destOrd="0" presId="urn:microsoft.com/office/officeart/2008/layout/BendingPictureCaption"/>
    <dgm:cxn modelId="{4B8E91AF-2516-4E1C-BE41-20FCFE7081DB}" type="presParOf" srcId="{43774825-0859-4104-A6D9-1D11C009C905}" destId="{FAF0922A-A262-4156-8A07-45C47BC7E2D5}" srcOrd="0" destOrd="0" presId="urn:microsoft.com/office/officeart/2008/layout/BendingPictureCaption"/>
    <dgm:cxn modelId="{9409095C-28C7-421F-9EB4-6525B8061CA5}" type="presParOf" srcId="{43774825-0859-4104-A6D9-1D11C009C905}" destId="{C1AFBC71-10D9-4D43-ACB8-EB55B74B3D63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B89B49-28EA-4040-867F-75EFE31F9999}">
      <dsp:nvSpPr>
        <dsp:cNvPr id="0" name=""/>
        <dsp:cNvSpPr/>
      </dsp:nvSpPr>
      <dsp:spPr>
        <a:xfrm>
          <a:off x="0" y="0"/>
          <a:ext cx="6827451" cy="50454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2CDC64-6605-4468-9575-395B214EAF2D}">
      <dsp:nvSpPr>
        <dsp:cNvPr id="0" name=""/>
        <dsp:cNvSpPr/>
      </dsp:nvSpPr>
      <dsp:spPr>
        <a:xfrm>
          <a:off x="1380016" y="4332502"/>
          <a:ext cx="5883229" cy="1413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000" kern="1200" dirty="0" smtClean="0"/>
            <a:t>Ремонт покрытий внутриквартальных территорий</a:t>
          </a:r>
          <a:endParaRPr lang="ru-RU" sz="3000" kern="1200" dirty="0"/>
        </a:p>
      </dsp:txBody>
      <dsp:txXfrm>
        <a:off x="1380016" y="4332502"/>
        <a:ext cx="5883229" cy="14138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8BFD9-DCF0-4AD7-AA0C-C75B63A5965B}">
      <dsp:nvSpPr>
        <dsp:cNvPr id="0" name=""/>
        <dsp:cNvSpPr/>
      </dsp:nvSpPr>
      <dsp:spPr>
        <a:xfrm>
          <a:off x="124384" y="302481"/>
          <a:ext cx="6782141" cy="50119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7AEC28-D8B6-486C-A8C1-5637DEBAE2E2}">
      <dsp:nvSpPr>
        <dsp:cNvPr id="0" name=""/>
        <dsp:cNvSpPr/>
      </dsp:nvSpPr>
      <dsp:spPr>
        <a:xfrm>
          <a:off x="1370858" y="4644865"/>
          <a:ext cx="5844185" cy="1404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000" kern="1200" dirty="0" smtClean="0"/>
            <a:t>Реализация мер по профилактике дорожно-транспортного травматизма</a:t>
          </a:r>
          <a:endParaRPr lang="ru-RU" sz="3000" kern="1200" dirty="0"/>
        </a:p>
      </dsp:txBody>
      <dsp:txXfrm>
        <a:off x="1370858" y="4644865"/>
        <a:ext cx="5844185" cy="14044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5FAD8-ED2D-4A2B-8E9A-39459ECFB62E}">
      <dsp:nvSpPr>
        <dsp:cNvPr id="0" name=""/>
        <dsp:cNvSpPr/>
      </dsp:nvSpPr>
      <dsp:spPr>
        <a:xfrm>
          <a:off x="418470" y="715168"/>
          <a:ext cx="5574248" cy="338590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8C6C41-C907-4E1C-AF81-05B146502B7A}">
      <dsp:nvSpPr>
        <dsp:cNvPr id="0" name=""/>
        <dsp:cNvSpPr/>
      </dsp:nvSpPr>
      <dsp:spPr>
        <a:xfrm>
          <a:off x="1046577" y="4115087"/>
          <a:ext cx="6245730" cy="1500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62865" rIns="62865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300" kern="1200" dirty="0" smtClean="0"/>
            <a:t>Размещение, содержание и ремонт детских площадок</a:t>
          </a:r>
          <a:endParaRPr lang="ru-RU" sz="3300" kern="1200" dirty="0"/>
        </a:p>
      </dsp:txBody>
      <dsp:txXfrm>
        <a:off x="1046577" y="4115087"/>
        <a:ext cx="6245730" cy="15009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8CB60-C532-4C86-B1E3-37295662F473}">
      <dsp:nvSpPr>
        <dsp:cNvPr id="0" name=""/>
        <dsp:cNvSpPr/>
      </dsp:nvSpPr>
      <dsp:spPr>
        <a:xfrm>
          <a:off x="523078" y="384922"/>
          <a:ext cx="4650157" cy="28865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D72E03-FAA8-4AC3-914C-8C5BBCB459F6}">
      <dsp:nvSpPr>
        <dsp:cNvPr id="0" name=""/>
        <dsp:cNvSpPr/>
      </dsp:nvSpPr>
      <dsp:spPr>
        <a:xfrm>
          <a:off x="975489" y="3233073"/>
          <a:ext cx="5881045" cy="14133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200" kern="1200" dirty="0" smtClean="0"/>
            <a:t>Размещение и ремонт элементов уличной мебели </a:t>
          </a:r>
          <a:endParaRPr lang="ru-RU" sz="3200" kern="1200" dirty="0"/>
        </a:p>
      </dsp:txBody>
      <dsp:txXfrm>
        <a:off x="975489" y="3233073"/>
        <a:ext cx="5881045" cy="14133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BCBBA-B0E4-48C2-83E1-0CAF2389794A}">
      <dsp:nvSpPr>
        <dsp:cNvPr id="0" name=""/>
        <dsp:cNvSpPr/>
      </dsp:nvSpPr>
      <dsp:spPr>
        <a:xfrm>
          <a:off x="83113" y="158330"/>
          <a:ext cx="7128071" cy="52676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CEDDD7-1FB4-4C44-9C42-177B05CD9A04}">
      <dsp:nvSpPr>
        <dsp:cNvPr id="0" name=""/>
        <dsp:cNvSpPr/>
      </dsp:nvSpPr>
      <dsp:spPr>
        <a:xfrm>
          <a:off x="1440780" y="4609369"/>
          <a:ext cx="6142274" cy="1476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2600" kern="1200" dirty="0" smtClean="0"/>
            <a:t>Размещение, содержание и ремонт декоративных ограждений и ограждений газонов</a:t>
          </a:r>
          <a:endParaRPr lang="ru-RU" sz="2600" kern="1200" dirty="0"/>
        </a:p>
      </dsp:txBody>
      <dsp:txXfrm>
        <a:off x="1440780" y="4609369"/>
        <a:ext cx="6142274" cy="14760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A75233-2667-4DA8-BE8B-61B54EC1D98D}">
      <dsp:nvSpPr>
        <dsp:cNvPr id="0" name=""/>
        <dsp:cNvSpPr/>
      </dsp:nvSpPr>
      <dsp:spPr>
        <a:xfrm>
          <a:off x="0" y="354179"/>
          <a:ext cx="7243458" cy="535288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9E712-7856-4391-AE8A-48FFEF0FAB5C}">
      <dsp:nvSpPr>
        <dsp:cNvPr id="0" name=""/>
        <dsp:cNvSpPr/>
      </dsp:nvSpPr>
      <dsp:spPr>
        <a:xfrm>
          <a:off x="1464103" y="4736489"/>
          <a:ext cx="6241703" cy="1499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2800" kern="1200" dirty="0" smtClean="0"/>
            <a:t>Содержание и уборка территорий зеленых насаждений общего пользования</a:t>
          </a:r>
          <a:endParaRPr lang="ru-RU" sz="2800" kern="1200" dirty="0"/>
        </a:p>
      </dsp:txBody>
      <dsp:txXfrm>
        <a:off x="1464103" y="4736489"/>
        <a:ext cx="6241703" cy="149998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8D76D-3CBE-4F47-A3FB-E90E19A1FDC1}">
      <dsp:nvSpPr>
        <dsp:cNvPr id="0" name=""/>
        <dsp:cNvSpPr/>
      </dsp:nvSpPr>
      <dsp:spPr>
        <a:xfrm>
          <a:off x="250537" y="0"/>
          <a:ext cx="7575202" cy="55980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7A9B94-799B-4A70-A831-FBBFBA2F37E0}">
      <dsp:nvSpPr>
        <dsp:cNvPr id="0" name=""/>
        <dsp:cNvSpPr/>
      </dsp:nvSpPr>
      <dsp:spPr>
        <a:xfrm>
          <a:off x="1781695" y="4583015"/>
          <a:ext cx="6527567" cy="15686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4900" kern="1200" dirty="0" smtClean="0"/>
            <a:t>Проведение санитарных рубок</a:t>
          </a:r>
          <a:endParaRPr lang="ru-RU" sz="4900" kern="1200" dirty="0"/>
        </a:p>
      </dsp:txBody>
      <dsp:txXfrm>
        <a:off x="1781695" y="4583015"/>
        <a:ext cx="6527567" cy="15686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5F69DB-BB96-4F6F-9A35-3037362E2F95}">
      <dsp:nvSpPr>
        <dsp:cNvPr id="0" name=""/>
        <dsp:cNvSpPr/>
      </dsp:nvSpPr>
      <dsp:spPr>
        <a:xfrm>
          <a:off x="198495" y="0"/>
          <a:ext cx="6587995" cy="44303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2BB8B1-3B0C-4B04-8F51-DED95F577F9B}">
      <dsp:nvSpPr>
        <dsp:cNvPr id="0" name=""/>
        <dsp:cNvSpPr/>
      </dsp:nvSpPr>
      <dsp:spPr>
        <a:xfrm>
          <a:off x="1240308" y="4430669"/>
          <a:ext cx="6290112" cy="15116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200" kern="1200" dirty="0" smtClean="0"/>
            <a:t>Организация экологического воспитания, формирование экологической культуры</a:t>
          </a:r>
          <a:endParaRPr lang="ru-RU" sz="3200" kern="1200" dirty="0"/>
        </a:p>
      </dsp:txBody>
      <dsp:txXfrm>
        <a:off x="1240308" y="4430669"/>
        <a:ext cx="6290112" cy="15116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5EC50D-B74C-47EF-A405-F4D7A7BBE3C7}">
      <dsp:nvSpPr>
        <dsp:cNvPr id="0" name=""/>
        <dsp:cNvSpPr/>
      </dsp:nvSpPr>
      <dsp:spPr>
        <a:xfrm>
          <a:off x="295877" y="689524"/>
          <a:ext cx="6190849" cy="38185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ECCA8-1E7F-4914-B95D-B2828022E46C}">
      <dsp:nvSpPr>
        <dsp:cNvPr id="0" name=""/>
        <dsp:cNvSpPr/>
      </dsp:nvSpPr>
      <dsp:spPr>
        <a:xfrm>
          <a:off x="1194684" y="4335494"/>
          <a:ext cx="6354501" cy="15270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62865" rIns="62865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300" kern="1200" dirty="0" smtClean="0"/>
            <a:t>Защита населения и территории от чрезвычайных ситуаций</a:t>
          </a:r>
          <a:endParaRPr lang="ru-RU" sz="3300" kern="1200" dirty="0"/>
        </a:p>
      </dsp:txBody>
      <dsp:txXfrm>
        <a:off x="1194684" y="4335494"/>
        <a:ext cx="6354501" cy="152709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1ED25C-E2FA-49F9-902C-86BCAAF46252}">
      <dsp:nvSpPr>
        <dsp:cNvPr id="0" name=""/>
        <dsp:cNvSpPr/>
      </dsp:nvSpPr>
      <dsp:spPr>
        <a:xfrm>
          <a:off x="0" y="333556"/>
          <a:ext cx="7659080" cy="45900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1BF392-7438-46C5-A997-BEE62FBCB22E}">
      <dsp:nvSpPr>
        <dsp:cNvPr id="0" name=""/>
        <dsp:cNvSpPr/>
      </dsp:nvSpPr>
      <dsp:spPr>
        <a:xfrm>
          <a:off x="1537354" y="4775674"/>
          <a:ext cx="6599845" cy="1586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500" kern="1200" dirty="0" smtClean="0"/>
            <a:t>Профилактика терроризма и экстремизма</a:t>
          </a:r>
          <a:endParaRPr lang="ru-RU" sz="3500" kern="1200" dirty="0"/>
        </a:p>
      </dsp:txBody>
      <dsp:txXfrm>
        <a:off x="1537354" y="4775674"/>
        <a:ext cx="6599845" cy="15860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B92EBC-C3AB-482D-B740-811883352C6C}">
      <dsp:nvSpPr>
        <dsp:cNvPr id="0" name=""/>
        <dsp:cNvSpPr/>
      </dsp:nvSpPr>
      <dsp:spPr>
        <a:xfrm>
          <a:off x="225177" y="321778"/>
          <a:ext cx="6643824" cy="451453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85897-7279-4F43-BEFE-F15D979D278C}">
      <dsp:nvSpPr>
        <dsp:cNvPr id="0" name=""/>
        <dsp:cNvSpPr/>
      </dsp:nvSpPr>
      <dsp:spPr>
        <a:xfrm>
          <a:off x="1306446" y="4331731"/>
          <a:ext cx="6381173" cy="1533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4000" kern="1200" dirty="0" smtClean="0"/>
            <a:t>Военно-патриотическое воспитание граждан</a:t>
          </a:r>
          <a:endParaRPr lang="ru-RU" sz="4000" kern="1200" dirty="0"/>
        </a:p>
      </dsp:txBody>
      <dsp:txXfrm>
        <a:off x="1306446" y="4331731"/>
        <a:ext cx="6381173" cy="15335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D394ED-CD2D-434F-A498-2ED87FE12379}">
      <dsp:nvSpPr>
        <dsp:cNvPr id="0" name=""/>
        <dsp:cNvSpPr/>
      </dsp:nvSpPr>
      <dsp:spPr>
        <a:xfrm>
          <a:off x="212266" y="348385"/>
          <a:ext cx="6775826" cy="4665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E64654-3073-488A-B52C-BB6D287CC1E6}">
      <dsp:nvSpPr>
        <dsp:cNvPr id="0" name=""/>
        <dsp:cNvSpPr/>
      </dsp:nvSpPr>
      <dsp:spPr>
        <a:xfrm>
          <a:off x="1342067" y="4464658"/>
          <a:ext cx="6333999" cy="15221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4400" kern="1200" dirty="0" smtClean="0"/>
            <a:t>Периодическая печать и издательства</a:t>
          </a:r>
          <a:endParaRPr lang="ru-RU" sz="4400" kern="1200" dirty="0"/>
        </a:p>
      </dsp:txBody>
      <dsp:txXfrm>
        <a:off x="1342067" y="4464658"/>
        <a:ext cx="6333999" cy="152216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BEB5E0-BC05-4A1F-B354-65FDDC076A0D}">
      <dsp:nvSpPr>
        <dsp:cNvPr id="0" name=""/>
        <dsp:cNvSpPr/>
      </dsp:nvSpPr>
      <dsp:spPr>
        <a:xfrm>
          <a:off x="401981" y="132818"/>
          <a:ext cx="6037313" cy="41524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B94648-BDC5-48D1-B384-91CB94AF15CB}">
      <dsp:nvSpPr>
        <dsp:cNvPr id="0" name=""/>
        <dsp:cNvSpPr/>
      </dsp:nvSpPr>
      <dsp:spPr>
        <a:xfrm>
          <a:off x="1199409" y="4149557"/>
          <a:ext cx="6486983" cy="15589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500" kern="1200" dirty="0" smtClean="0"/>
            <a:t>Организация и проведение досуговых мероприятий</a:t>
          </a:r>
          <a:endParaRPr lang="ru-RU" sz="3500" kern="1200" dirty="0"/>
        </a:p>
      </dsp:txBody>
      <dsp:txXfrm>
        <a:off x="1199409" y="4149557"/>
        <a:ext cx="6486983" cy="155893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15060-BA93-4DAA-84F0-282740904B3C}">
      <dsp:nvSpPr>
        <dsp:cNvPr id="0" name=""/>
        <dsp:cNvSpPr/>
      </dsp:nvSpPr>
      <dsp:spPr>
        <a:xfrm>
          <a:off x="284136" y="395686"/>
          <a:ext cx="6469326" cy="4521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559482-CD35-4138-9FF5-87432BB17CA9}">
      <dsp:nvSpPr>
        <dsp:cNvPr id="0" name=""/>
        <dsp:cNvSpPr/>
      </dsp:nvSpPr>
      <dsp:spPr>
        <a:xfrm>
          <a:off x="1253220" y="4447495"/>
          <a:ext cx="6553995" cy="1575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400" kern="1200" dirty="0" smtClean="0"/>
            <a:t>Организация и проведение  праздничных и зрелищных мероприятий</a:t>
          </a:r>
          <a:endParaRPr lang="ru-RU" sz="3400" kern="1200" dirty="0"/>
        </a:p>
      </dsp:txBody>
      <dsp:txXfrm>
        <a:off x="1253220" y="4447495"/>
        <a:ext cx="6553995" cy="15750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325AB-FEF1-4F5E-B8A5-874775F2EF4F}">
      <dsp:nvSpPr>
        <dsp:cNvPr id="0" name=""/>
        <dsp:cNvSpPr/>
      </dsp:nvSpPr>
      <dsp:spPr>
        <a:xfrm>
          <a:off x="243346" y="333377"/>
          <a:ext cx="6900958" cy="44322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CE7FA4-CCF0-47DA-8B1B-09F96595551E}">
      <dsp:nvSpPr>
        <dsp:cNvPr id="0" name=""/>
        <dsp:cNvSpPr/>
      </dsp:nvSpPr>
      <dsp:spPr>
        <a:xfrm>
          <a:off x="1369769" y="4386965"/>
          <a:ext cx="6723163" cy="16156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3500" kern="1200" dirty="0" smtClean="0"/>
            <a:t>Охрана здоровья граждан от воздействия окружающего табачного дыма</a:t>
          </a:r>
          <a:endParaRPr lang="ru-RU" sz="3500" kern="1200" dirty="0"/>
        </a:p>
      </dsp:txBody>
      <dsp:txXfrm>
        <a:off x="1369769" y="4386965"/>
        <a:ext cx="6723163" cy="161568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0922A-A262-4156-8A07-45C47BC7E2D5}">
      <dsp:nvSpPr>
        <dsp:cNvPr id="0" name=""/>
        <dsp:cNvSpPr/>
      </dsp:nvSpPr>
      <dsp:spPr>
        <a:xfrm>
          <a:off x="608093" y="189682"/>
          <a:ext cx="6880319" cy="49357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AFBC71-10D9-4D43-ACB8-EB55B74B3D63}">
      <dsp:nvSpPr>
        <dsp:cNvPr id="0" name=""/>
        <dsp:cNvSpPr/>
      </dsp:nvSpPr>
      <dsp:spPr>
        <a:xfrm>
          <a:off x="1752945" y="4472268"/>
          <a:ext cx="6639995" cy="15957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ru-RU" sz="5000" kern="1200" dirty="0" smtClean="0"/>
            <a:t>Физическая культура и спорт</a:t>
          </a:r>
          <a:endParaRPr lang="ru-RU" sz="5000" kern="1200" dirty="0"/>
        </a:p>
      </dsp:txBody>
      <dsp:txXfrm>
        <a:off x="1752945" y="4472268"/>
        <a:ext cx="6639995" cy="1595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1148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583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6411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2688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685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6315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2861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0760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0961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7031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967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4350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7254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508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1790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6378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085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74CAAAE-87A2-4E4E-B937-668A203D9117}" type="datetimeFigureOut">
              <a:rPr lang="ru-RU" smtClean="0"/>
              <a:t>19.11.2020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A9096-A0B2-4201-98B8-3E5F0F5941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2762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mo15.spb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566" y="3000272"/>
            <a:ext cx="10111153" cy="2778369"/>
          </a:xfrm>
        </p:spPr>
        <p:txBody>
          <a:bodyPr/>
          <a:lstStyle/>
          <a:p>
            <a:pPr algn="ctr"/>
            <a:r>
              <a:rPr lang="ru-RU" sz="6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ПРОЕКТ </a:t>
            </a:r>
            <a:br>
              <a:rPr lang="ru-RU" sz="6600" b="1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6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МЕСТНОГО БЮДЖЕТА </a:t>
            </a:r>
            <a:br>
              <a:rPr lang="ru-RU" sz="6600" b="1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6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НА 2021 ГОД</a:t>
            </a:r>
            <a:endParaRPr lang="ru-RU" sz="6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8554" y="589086"/>
            <a:ext cx="8642838" cy="154744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ВНУТРИГОРОДСКОЕ МУНИЦИПАЛЬНОЕ ОБРАЗОВАНИЕ</a:t>
            </a:r>
          </a:p>
          <a:p>
            <a:pPr algn="ctr"/>
            <a:r>
              <a:rPr lang="ru-RU" sz="2400" b="1" dirty="0" smtClean="0"/>
              <a:t> САНКТ-ПЕТЕРБУРГА </a:t>
            </a:r>
          </a:p>
          <a:p>
            <a:pPr algn="ctr"/>
            <a:r>
              <a:rPr lang="ru-RU" sz="2400" b="1" dirty="0" smtClean="0"/>
              <a:t>МУНИЦИПАЛЬНЫЙ ОКРУГ № 15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307"/>
          <a:stretch/>
        </p:blipFill>
        <p:spPr>
          <a:xfrm>
            <a:off x="9381392" y="1130425"/>
            <a:ext cx="2731702" cy="224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0477" y="487680"/>
            <a:ext cx="8596668" cy="753208"/>
          </a:xfrm>
        </p:spPr>
        <p:txBody>
          <a:bodyPr/>
          <a:lstStyle/>
          <a:p>
            <a:pPr algn="ctr"/>
            <a:r>
              <a:rPr lang="ru-RU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МЕСТНЫЙ БЮДЖЕТ на 2021 год</a:t>
            </a:r>
            <a:endParaRPr lang="ru-RU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788770"/>
              </p:ext>
            </p:extLst>
          </p:nvPr>
        </p:nvGraphicFramePr>
        <p:xfrm>
          <a:off x="1412561" y="1354099"/>
          <a:ext cx="8596311" cy="1539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>
                  <a:extLst>
                    <a:ext uri="{9D8B030D-6E8A-4147-A177-3AD203B41FA5}">
                      <a16:colId xmlns:a16="http://schemas.microsoft.com/office/drawing/2014/main" val="326550736"/>
                    </a:ext>
                  </a:extLst>
                </a:gridCol>
                <a:gridCol w="2865437">
                  <a:extLst>
                    <a:ext uri="{9D8B030D-6E8A-4147-A177-3AD203B41FA5}">
                      <a16:colId xmlns:a16="http://schemas.microsoft.com/office/drawing/2014/main" val="784009244"/>
                    </a:ext>
                  </a:extLst>
                </a:gridCol>
                <a:gridCol w="2865437">
                  <a:extLst>
                    <a:ext uri="{9D8B030D-6E8A-4147-A177-3AD203B41FA5}">
                      <a16:colId xmlns:a16="http://schemas.microsoft.com/office/drawing/2014/main" val="1090956649"/>
                    </a:ext>
                  </a:extLst>
                </a:gridCol>
              </a:tblGrid>
              <a:tr h="76973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ДОХОДЫ, тыс. руб.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ДЕФИЦИТ, тыс. руб.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РАСХОДЫ, тыс.</a:t>
                      </a:r>
                      <a:r>
                        <a:rPr lang="ru-RU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 руб.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5027057"/>
                  </a:ext>
                </a:extLst>
              </a:tr>
              <a:tr h="76973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104 414,3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52 039,1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156 453,4</a:t>
                      </a:r>
                      <a:endParaRPr lang="ru-RU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72618"/>
                  </a:ext>
                </a:extLst>
              </a:tr>
            </a:tbl>
          </a:graphicData>
        </a:graphic>
      </p:graphicFrame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9" r="5572" b="13106"/>
          <a:stretch/>
        </p:blipFill>
        <p:spPr bwMode="auto">
          <a:xfrm>
            <a:off x="3261503" y="3474719"/>
            <a:ext cx="4898429" cy="29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28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40677"/>
            <a:ext cx="3854528" cy="37367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ДОХОДЫ </a:t>
            </a:r>
            <a:endParaRPr lang="ru-RU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2038504"/>
              </p:ext>
            </p:extLst>
          </p:nvPr>
        </p:nvGraphicFramePr>
        <p:xfrm>
          <a:off x="4784724" y="1162050"/>
          <a:ext cx="6473825" cy="4857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32237" y="672613"/>
            <a:ext cx="3854528" cy="6185387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доходы:</a:t>
            </a:r>
          </a:p>
          <a:p>
            <a:pPr marL="171450" indent="-1714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налог, взимаемый с связи с применением упрощенной системы налогообложения;</a:t>
            </a:r>
          </a:p>
          <a:p>
            <a:pPr marL="171450" indent="-1714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налог, взимаемый в связи с применением патентной системы налогообложения.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доходы:</a:t>
            </a:r>
          </a:p>
          <a:p>
            <a:pPr marL="171450" indent="-17145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оказания платных услуг и компенсации затрат государства.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части субвенции бюджетам муниципальных образований на исполнение государственных полномочий: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организации и осуществлению деятельности по опеке и попечительству;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выплате денежных средств на содержание ребенка в семье опекуна и приемной семье;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выплате денежных средств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вознаграждение, причитающееся приемному родителю;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определению должностных лиц, уполномоченных составлять протоколы об административных правонарушениях, и составлению протоколов об административных правонарушений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63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2263"/>
            <a:ext cx="3854528" cy="39565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2706672"/>
              </p:ext>
            </p:extLst>
          </p:nvPr>
        </p:nvGraphicFramePr>
        <p:xfrm>
          <a:off x="4760913" y="133350"/>
          <a:ext cx="4964112" cy="6619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694592"/>
            <a:ext cx="3854528" cy="5934808"/>
          </a:xfrm>
        </p:spPr>
        <p:txBody>
          <a:bodyPr>
            <a:normAutofit fontScale="77500" lnSpcReduction="20000"/>
          </a:bodyPr>
          <a:lstStyle/>
          <a:p>
            <a:pPr algn="just">
              <a:spcBef>
                <a:spcPts val="0"/>
              </a:spcBef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ходе формирования расходной части бюджета МО МО № 15 были использованы принципы бюджетирования, ориентированного на результат. </a:t>
            </a:r>
          </a:p>
          <a:p>
            <a:pPr algn="just">
              <a:spcBef>
                <a:spcPts val="0"/>
              </a:spcBef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spcBef>
                <a:spcPts val="0"/>
              </a:spcBef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бюджета рассчитаны в соответствии с  Муниципальными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программами. </a:t>
            </a:r>
          </a:p>
          <a:p>
            <a:pPr algn="just">
              <a:spcBef>
                <a:spcPts val="0"/>
              </a:spcBef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spcBef>
                <a:spcPts val="0"/>
              </a:spcBef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вопросом местного значения является благоустройство территории округа. Выделение значительной суммы по данному направлению оправдано, так как оно обеспечивает комплексное развитие территории муниципального образования и создание для населения комфортной среды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обитания.</a:t>
            </a:r>
          </a:p>
          <a:p>
            <a:pPr algn="just">
              <a:spcBef>
                <a:spcPts val="0"/>
              </a:spcBef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менее важное значение уделяется Муниципальной программе по организации и проведению местных и участие в организации и проведении городских праздничных и иных зрелищных мероприятиях мероприятий. Одной из целей программы является обеспечение культурно-досугового пространства, расширение кругозора различных слоев населения округа.</a:t>
            </a:r>
          </a:p>
          <a:p>
            <a:pPr algn="just">
              <a:spcBef>
                <a:spcPts val="0"/>
              </a:spcBef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жителями округа по всем направлениям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создание благоприятных условий, обеспечивающих высокий уровень нравственного, духовного и культурного развития потенциала жителей. 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Мероприятия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 социальной политики – это исполнение органами местного самоуправления в Санкт-Петербурге отдельных государственных полномочий Санкт-Петербурга по организации и осуществлению деятельности по опеке и попечительству, содержание ребенка в семье опекуна и приемной семье и выплата вознаграждения приемному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родителю, по составлению протоколов об административных правонарушениях.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Источником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дефицита бюджета - изменение остатков средств на счетах по учету средств местного бюджета (ст.96 БК РФ)</a:t>
            </a:r>
          </a:p>
        </p:txBody>
      </p:sp>
    </p:spTree>
    <p:extLst>
      <p:ext uri="{BB962C8B-B14F-4D97-AF65-F5344CB8AC3E}">
        <p14:creationId xmlns:p14="http://schemas.microsoft.com/office/powerpoint/2010/main" val="280391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731" y="609599"/>
            <a:ext cx="9363807" cy="1588477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СРАВНИТЕЛЬНАЯ ХАРАКТЕРИСТИКА </a:t>
            </a:r>
            <a:br>
              <a:rPr lang="ru-RU" sz="2800" dirty="0" smtClean="0"/>
            </a:br>
            <a:r>
              <a:rPr lang="ru-RU" sz="2800" dirty="0" smtClean="0"/>
              <a:t>ОСНОВНЫХ ПОКАЗАТЕЛЕЙ МЕСТНОГО БЮДЖЕТА </a:t>
            </a:r>
            <a:br>
              <a:rPr lang="ru-RU" sz="2800" dirty="0" smtClean="0"/>
            </a:br>
            <a:r>
              <a:rPr lang="ru-RU" sz="2800" dirty="0" smtClean="0"/>
              <a:t>за период с 2016 по 2021 годы</a:t>
            </a:r>
            <a:endParaRPr lang="ru-RU" sz="28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510574"/>
              </p:ext>
            </p:extLst>
          </p:nvPr>
        </p:nvGraphicFramePr>
        <p:xfrm>
          <a:off x="677863" y="2470638"/>
          <a:ext cx="8596312" cy="4026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5579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/>
              <a:t>ПРИОРИТЕТНОЕ НАПРАВЛЕНИЕ РАЗВИТИЯ </a:t>
            </a:r>
            <a:r>
              <a:rPr lang="ru-RU" sz="2000" dirty="0" smtClean="0"/>
              <a:t>МУНИЦИПАЛЬНОГО </a:t>
            </a:r>
            <a:r>
              <a:rPr lang="ru-RU" sz="2000" dirty="0"/>
              <a:t>ОКРУГА – БЛАГОУСТРОЙСТВО ТЕРРИТОРИИ</a:t>
            </a:r>
            <a:br>
              <a:rPr lang="ru-RU" sz="2000" dirty="0"/>
            </a:br>
            <a:r>
              <a:rPr lang="ru-RU" sz="2000" dirty="0"/>
              <a:t>создание комфортной среды обитания для населения 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12015101"/>
              </p:ext>
            </p:extLst>
          </p:nvPr>
        </p:nvGraphicFramePr>
        <p:xfrm>
          <a:off x="2741793" y="1968138"/>
          <a:ext cx="5540057" cy="4474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797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/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706032"/>
              </p:ext>
            </p:extLst>
          </p:nvPr>
        </p:nvGraphicFramePr>
        <p:xfrm>
          <a:off x="380999" y="1400173"/>
          <a:ext cx="11449051" cy="531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в формах, установленных законодательством Санкт-Петербурга,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Санкт-Петербурге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"Формированию архивных фондов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реализации мер по профилактике дорожно-транспортного травматизма на территории муниципального образования Муниципальный округ № 15, включая размещение, содержание и ремонт искусственных неровностей на внутриквартальных проездах"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деятельности по профилактике правонарушений в Санкт-Петербурге в соответствии с федеральным законодательством и законодательством Санкт-Петербурга"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"Содействию в установленном порядке исполнительным органам государственной власти Санкт-Петербурга в сборе и обмене нформацией в области защиты населения и территорий от чрезвычайных ситуаций, а также содействию в информировании населения об угрозе возникновения или о возникновении чрезвычайной ситуации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5826671"/>
                  </a:ext>
                </a:extLst>
              </a:tr>
              <a:tr h="65978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"Проведению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действий, проживающих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702523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712,0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2635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63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/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586126"/>
              </p:ext>
            </p:extLst>
          </p:nvPr>
        </p:nvGraphicFramePr>
        <p:xfrm>
          <a:off x="380999" y="1133476"/>
          <a:ext cx="11449051" cy="50883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6953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"Благоустройство придомовых территорий и территорий дворов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67 415,3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50585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мероприятиях по охране окружающей среды в границах внутригородского муниципального образования Санкт-Петербурга Муниципальный округ № 15, за исключением организации и осуществления мероприятий по экологическому контролю"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54995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"Осуществлению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50585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профессионального образования и дополнительного профессионального образования выборных должностных лиц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РФ об образовании и законодательством РФ о муниципальной службе"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53275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"Проведению работ по военно-патриотическому воспитанию граждан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  <a:tr h="69261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"Участие в создании условий для реализации мер направленных на укрепление межнационального и межконфессионального согласия, сохранение и развитие языков и культуры народов Российской 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5826671"/>
                  </a:ext>
                </a:extLst>
              </a:tr>
              <a:tr h="53113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профилактике терроризма и экстремизма, а также минимизации и (или) ликвидации последствий проявления терроризма и экстремизма на территории муниципального образования в форме и порядке, установленных федеральным законодательством и законодательством Санкт-Петербурга" на 2021 год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7025236"/>
                  </a:ext>
                </a:extLst>
              </a:tr>
              <a:tr h="80917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местных и участие в организации и проведении городских праздничных и иных мероприятий для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27 803,4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2635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23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/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7519062"/>
              </p:ext>
            </p:extLst>
          </p:nvPr>
        </p:nvGraphicFramePr>
        <p:xfrm>
          <a:off x="380999" y="1247776"/>
          <a:ext cx="11449051" cy="38206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92768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и проведению мероприятий по сохранению и развитию местных традиций и обрядов для 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2 735,0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57993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"Организация и проведение досуговых мероприятий для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93975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"Обеспечению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организации и проведению официальных физкультурных мероприятий, физкультурно-оздоровительных мероприятий и спортивных мероприятий 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57993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"Учреждению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75412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"Оказанию содействия развитию малого бизнеса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913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036" y="1445494"/>
            <a:ext cx="10257020" cy="4354413"/>
          </a:xfrm>
        </p:spPr>
        <p:txBody>
          <a:bodyPr/>
          <a:lstStyle/>
          <a:p>
            <a:pPr algn="ctr"/>
            <a:r>
              <a:rPr lang="ru-RU" sz="5400" b="1" dirty="0" smtClean="0"/>
              <a:t>ОСНОВНЫЕ НАПРАВЛЕНИЯ РЕАЛИЗАЦИИ МУНИЦИПАЛЬНЫХ ПРОГРАММ 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560677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90847788"/>
              </p:ext>
            </p:extLst>
          </p:nvPr>
        </p:nvGraphicFramePr>
        <p:xfrm>
          <a:off x="523009" y="452582"/>
          <a:ext cx="7263246" cy="5948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7527636" y="1328951"/>
            <a:ext cx="4533735" cy="20673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Расходы на содержание внутриквартальных территорий в части обеспечения ремонта покрытий, расположенных на внутриквартальных территориях – </a:t>
            </a:r>
            <a:endParaRPr lang="ru-RU" dirty="0" smtClean="0"/>
          </a:p>
          <a:p>
            <a:pPr algn="ctr"/>
            <a:r>
              <a:rPr lang="ru-RU" sz="22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28 </a:t>
            </a:r>
            <a:r>
              <a:rPr lang="ru-RU" sz="22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028 тыс. руб</a:t>
            </a:r>
            <a:r>
              <a:rPr lang="ru-RU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24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27636" y="1357905"/>
            <a:ext cx="4322618" cy="16439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Расходы на размещение, содержание и ремонт искусственных неровностей на </a:t>
            </a:r>
            <a:r>
              <a:rPr lang="ru-RU" dirty="0" err="1" smtClean="0"/>
              <a:t>внутридворовых</a:t>
            </a:r>
            <a:r>
              <a:rPr lang="ru-RU" dirty="0" smtClean="0"/>
              <a:t> территориях – </a:t>
            </a:r>
            <a:r>
              <a:rPr lang="ru-RU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806 тыс. руб.</a:t>
            </a:r>
            <a:endParaRPr lang="ru-RU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53743214"/>
              </p:ext>
            </p:extLst>
          </p:nvPr>
        </p:nvGraphicFramePr>
        <p:xfrm>
          <a:off x="414192" y="170044"/>
          <a:ext cx="7215044" cy="6590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071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042954"/>
              </p:ext>
            </p:extLst>
          </p:nvPr>
        </p:nvGraphicFramePr>
        <p:xfrm>
          <a:off x="417221" y="328209"/>
          <a:ext cx="7710779" cy="6331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998690" y="1554821"/>
            <a:ext cx="3962400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размещению, содержанию детских площадок, ремонт расположенных на них элементов благоустройства </a:t>
            </a:r>
            <a:r>
              <a:rPr lang="ru-RU" sz="2000" dirty="0" smtClean="0">
                <a:solidFill>
                  <a:srgbClr val="FF0000"/>
                </a:solidFill>
              </a:rPr>
              <a:t>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23 677,3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040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3219226"/>
              </p:ext>
            </p:extLst>
          </p:nvPr>
        </p:nvGraphicFramePr>
        <p:xfrm>
          <a:off x="433341" y="452716"/>
          <a:ext cx="7260550" cy="6326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481455" y="1496290"/>
            <a:ext cx="4544290" cy="255454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размещению, содержанию, включая ремонт, полусфер, устройств для цветочного оформления, навесов, беседок, уличной мебели, урн, элементов озеленения, информационных щитов и стендов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700 тыс. руб</a:t>
            </a:r>
            <a:r>
              <a:rPr lang="ru-RU" sz="2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  <a:endParaRPr lang="ru-RU" sz="2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312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09536459"/>
              </p:ext>
            </p:extLst>
          </p:nvPr>
        </p:nvGraphicFramePr>
        <p:xfrm>
          <a:off x="203199" y="267853"/>
          <a:ext cx="7583055" cy="6382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84654" y="1607127"/>
            <a:ext cx="4054240" cy="16312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размещению, содержанию, включая ремонт, ограждений декоративных, ограждений газонов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500 тыс. руб</a:t>
            </a:r>
            <a:r>
              <a:rPr lang="ru-RU" sz="2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  <a:r>
              <a:rPr lang="ru-RU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7046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94896308"/>
              </p:ext>
            </p:extLst>
          </p:nvPr>
        </p:nvGraphicFramePr>
        <p:xfrm>
          <a:off x="302120" y="105709"/>
          <a:ext cx="7705807" cy="6590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04841" y="1610362"/>
            <a:ext cx="4304907" cy="28623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на содержание, в том числе уборку территорий зеленый насаждений общего пользования местного значения (включая расположенных на них элементов благоустройства), защиту зеленых насаждений – </a:t>
            </a:r>
            <a:endParaRPr lang="ru-RU" sz="2000" dirty="0" smtClean="0"/>
          </a:p>
          <a:p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12 110 тыс. руб. 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67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20750989"/>
              </p:ext>
            </p:extLst>
          </p:nvPr>
        </p:nvGraphicFramePr>
        <p:xfrm>
          <a:off x="-77651" y="188141"/>
          <a:ext cx="8559800" cy="6151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959634" y="1632774"/>
            <a:ext cx="4075612" cy="20621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проведению санитарных рубок и удалению аварийных, больных деревьев и кустарников – </a:t>
            </a:r>
            <a:endParaRPr lang="ru-RU" sz="2000" dirty="0" smtClean="0"/>
          </a:p>
          <a:p>
            <a:r>
              <a:rPr lang="ru-RU" sz="2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 </a:t>
            </a:r>
            <a:r>
              <a:rPr lang="ru-RU" sz="2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000 тыс. руб.</a:t>
            </a:r>
            <a:endParaRPr lang="ru-RU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125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9046763"/>
              </p:ext>
            </p:extLst>
          </p:nvPr>
        </p:nvGraphicFramePr>
        <p:xfrm>
          <a:off x="237606" y="197252"/>
          <a:ext cx="7765571" cy="6752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768045" y="1436912"/>
            <a:ext cx="4145280" cy="261610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осуществлению экологического просвещения, организации экологического воспитания и формированию экологической культуры в обрасти обращения с твердыми коммунальными отходами – </a:t>
            </a:r>
            <a:r>
              <a:rPr lang="ru-RU" sz="2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378 тыс. руб.</a:t>
            </a:r>
            <a:endParaRPr lang="ru-RU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201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90199508"/>
              </p:ext>
            </p:extLst>
          </p:nvPr>
        </p:nvGraphicFramePr>
        <p:xfrm>
          <a:off x="262616" y="0"/>
          <a:ext cx="7845064" cy="655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829005" y="1175656"/>
            <a:ext cx="4058196" cy="34778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содействию органам исполнительной власти в информировании населения об угрозе или возникновении чрезвычайных ситуаций, расходы по проведению подготовки неработающего населения способам защиты и действиям в чрезвычайных ситуациях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219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669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395553153"/>
              </p:ext>
            </p:extLst>
          </p:nvPr>
        </p:nvGraphicFramePr>
        <p:xfrm>
          <a:off x="212271" y="0"/>
          <a:ext cx="8147958" cy="6601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098971" y="1436914"/>
            <a:ext cx="3884023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муниципальной программе по участию в профилактике терроризма и экстремизма, а также минимизации и (или) ликвидации последствий их проявления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141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599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78841474"/>
              </p:ext>
            </p:extLst>
          </p:nvPr>
        </p:nvGraphicFramePr>
        <p:xfrm>
          <a:off x="203562" y="152835"/>
          <a:ext cx="7877992" cy="6195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59337" y="1471747"/>
            <a:ext cx="4101737" cy="16312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муниципальной программе по проведению работ по военно-патриотическому воспитанию граждан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790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19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86496911"/>
              </p:ext>
            </p:extLst>
          </p:nvPr>
        </p:nvGraphicFramePr>
        <p:xfrm>
          <a:off x="218258" y="0"/>
          <a:ext cx="7819753" cy="6387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37417" y="1280158"/>
            <a:ext cx="4467497" cy="31700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учреждению печатного средства массовой информации, доведения до сведения жителей официальной информации о культурном развитии муниципального образования, о развитии его общественной инфраструктуры и иной официальной информации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912,8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614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19874182"/>
              </p:ext>
            </p:extLst>
          </p:nvPr>
        </p:nvGraphicFramePr>
        <p:xfrm>
          <a:off x="220979" y="165463"/>
          <a:ext cx="8008621" cy="656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498080" y="1123405"/>
            <a:ext cx="4049486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муниципальной программе по организации и проведению досуговых мероприятий для жителей муниципального образования –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5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006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448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73317926"/>
              </p:ext>
            </p:extLst>
          </p:nvPr>
        </p:nvGraphicFramePr>
        <p:xfrm>
          <a:off x="216624" y="113211"/>
          <a:ext cx="8091353" cy="6418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24504" y="1075550"/>
            <a:ext cx="3788228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организации и проведению местных и участию в организации и проведении городских праздничных и иных зрелищных мероприятий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27 803,4 тыс. руб.</a:t>
            </a:r>
            <a:endParaRPr lang="ru-RU" sz="20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393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98481612"/>
              </p:ext>
            </p:extLst>
          </p:nvPr>
        </p:nvGraphicFramePr>
        <p:xfrm>
          <a:off x="189412" y="204106"/>
          <a:ext cx="8336280" cy="6336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86057" y="1454331"/>
            <a:ext cx="3640182" cy="255454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участию в реализации мероприятий по охране здоровья граждан от воздействия окружающего табачного дыма и последствий потребления табака – </a:t>
            </a:r>
            <a:endParaRPr lang="ru-RU" sz="2000" dirty="0" smtClean="0"/>
          </a:p>
          <a:p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111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тыс. руб</a:t>
            </a:r>
            <a:r>
              <a:rPr lang="ru-RU" sz="2000" dirty="0" smtClean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0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69334961"/>
              </p:ext>
            </p:extLst>
          </p:nvPr>
        </p:nvGraphicFramePr>
        <p:xfrm>
          <a:off x="-196669" y="212815"/>
          <a:ext cx="9001035" cy="6257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 rot="10800000" flipH="1" flipV="1">
            <a:off x="7952777" y="1428587"/>
            <a:ext cx="4186973" cy="28623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Расходы по обеспечению условий для развития физической культуры и массового спорта, организация и проведение официальных физкультурных, физкультурно-оздоровительных и спортивных мероприятий – </a:t>
            </a:r>
            <a:r>
              <a:rPr lang="ru-RU" sz="20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1 000 тыс. руб.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6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2683" y="1219201"/>
            <a:ext cx="10304917" cy="42323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	Подробнее с содержанием и перечнем муниципальных программ можно ознакомиться на сайте муниципального образования </a:t>
            </a:r>
            <a:r>
              <a:rPr lang="en-US" sz="4000" dirty="0">
                <a:hlinkClick r:id="rId2"/>
              </a:rPr>
              <a:t>http://mo15.spb.ru</a:t>
            </a:r>
            <a:r>
              <a:rPr lang="en-US" sz="4000" dirty="0" smtClean="0">
                <a:hlinkClick r:id="rId2"/>
              </a:rPr>
              <a:t>/</a:t>
            </a:r>
            <a:r>
              <a:rPr lang="ru-RU" sz="4000" dirty="0" smtClean="0"/>
              <a:t>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972703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931</TotalTime>
  <Words>1696</Words>
  <Application>Microsoft Office PowerPoint</Application>
  <PresentationFormat>Широкоэкранный</PresentationFormat>
  <Paragraphs>141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Cambria</vt:lpstr>
      <vt:lpstr>Cambria Math</vt:lpstr>
      <vt:lpstr>Century Gothic</vt:lpstr>
      <vt:lpstr>Times New Roman</vt:lpstr>
      <vt:lpstr>Wingdings 3</vt:lpstr>
      <vt:lpstr>Ион</vt:lpstr>
      <vt:lpstr>ПРОЕКТ  МЕСТНОГО БЮДЖЕТА  НА 2021 ГОД</vt:lpstr>
      <vt:lpstr>МЕСТНЫЙ БЮДЖЕТ на 2021 год</vt:lpstr>
      <vt:lpstr>ДОХОДЫ </vt:lpstr>
      <vt:lpstr>РАСХОДЫ</vt:lpstr>
      <vt:lpstr>СРАВНИТЕЛЬНАЯ ХАРАКТЕРИСТИКА  ОСНОВНЫХ ПОКАЗАТЕЛЕЙ МЕСТНОГО БЮДЖЕТА  за период с 2016 по 2021 годы</vt:lpstr>
      <vt:lpstr>ПРИОРИТЕТНОЕ НАПРАВЛЕНИЕ РАЗВИТИЯ МУНИЦИПАЛЬНОГО ОКРУГА – БЛАГОУСТРОЙСТВО ТЕРРИТОРИИ создание комфортной среды обитания для населения </vt:lpstr>
      <vt:lpstr>ПЕРЕЧЕНЬ МУНИЦИПАЛЬНЫХ ПРОГРАММ</vt:lpstr>
      <vt:lpstr>ПЕРЕЧЕНЬ МУНИЦИПАЛЬНЫХ ПРОГРАММ</vt:lpstr>
      <vt:lpstr>ПЕРЕЧЕНЬ МУНИЦИПАЛЬНЫХ ПРОГРАММ</vt:lpstr>
      <vt:lpstr>ОСНОВНЫЕ НАПРАВЛЕНИЯ РЕАЛИЗАЦИИ МУНИЦИПАЛЬНЫХ ПРОГРАММ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НА 2019 ГОД</dc:title>
  <dc:creator>Наталья Анатольевна Ефремова</dc:creator>
  <cp:lastModifiedBy>mo15s</cp:lastModifiedBy>
  <cp:revision>88</cp:revision>
  <cp:lastPrinted>2019-11-20T12:43:53Z</cp:lastPrinted>
  <dcterms:created xsi:type="dcterms:W3CDTF">2018-11-21T06:17:32Z</dcterms:created>
  <dcterms:modified xsi:type="dcterms:W3CDTF">2020-11-19T14:57:38Z</dcterms:modified>
</cp:coreProperties>
</file>