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4" r:id="rId1"/>
    <p:sldMasterId id="2147484330" r:id="rId2"/>
  </p:sldMasterIdLst>
  <p:sldIdLst>
    <p:sldId id="256" r:id="rId3"/>
    <p:sldId id="269" r:id="rId4"/>
    <p:sldId id="260" r:id="rId5"/>
    <p:sldId id="263" r:id="rId6"/>
    <p:sldId id="262" r:id="rId7"/>
    <p:sldId id="259" r:id="rId8"/>
    <p:sldId id="265" r:id="rId9"/>
    <p:sldId id="27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 varScale="1">
        <p:scale>
          <a:sx n="96" d="100"/>
          <a:sy n="96" d="100"/>
        </p:scale>
        <p:origin x="96" y="5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89667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5186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18412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59520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7560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4747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783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094660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41622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549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8112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5463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0280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9675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40266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57360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553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25403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667557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3185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3922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2059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318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236" r:id="rId2"/>
    <p:sldLayoutId id="2147484237" r:id="rId3"/>
    <p:sldLayoutId id="2147484238" r:id="rId4"/>
    <p:sldLayoutId id="2147484239" r:id="rId5"/>
    <p:sldLayoutId id="2147484240" r:id="rId6"/>
    <p:sldLayoutId id="2147484241" r:id="rId7"/>
    <p:sldLayoutId id="2147484242" r:id="rId8"/>
    <p:sldLayoutId id="2147484243" r:id="rId9"/>
    <p:sldLayoutId id="2147484244" r:id="rId10"/>
    <p:sldLayoutId id="214748424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02.03.2022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2698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1" r:id="rId1"/>
    <p:sldLayoutId id="2147484332" r:id="rId2"/>
    <p:sldLayoutId id="2147484333" r:id="rId3"/>
    <p:sldLayoutId id="2147484334" r:id="rId4"/>
    <p:sldLayoutId id="2147484335" r:id="rId5"/>
    <p:sldLayoutId id="2147484336" r:id="rId6"/>
    <p:sldLayoutId id="2147484337" r:id="rId7"/>
    <p:sldLayoutId id="2147484338" r:id="rId8"/>
    <p:sldLayoutId id="2147484339" r:id="rId9"/>
    <p:sldLayoutId id="2147484340" r:id="rId10"/>
    <p:sldLayoutId id="21474843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3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1654233"/>
            <a:ext cx="10368101" cy="265175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  <a:endParaRPr lang="ru-RU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SimSun-ExtB" panose="02010609060101010101" pitchFamily="49" charset="-12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4023360"/>
            <a:ext cx="9008533" cy="1288473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</a:t>
            </a:r>
            <a:r>
              <a:rPr lang="ru-RU" sz="18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</a:t>
            </a:r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М</a:t>
            </a:r>
            <a:r>
              <a:rPr lang="ru-RU" sz="18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униципальный </a:t>
            </a:r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2022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10176196" cy="475866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Муниципального образования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solidFill>
                  <a:schemeClr val="bg2">
                    <a:lumMod val="50000"/>
                  </a:schemeClr>
                </a:solidFill>
                <a:latin typeface="Ravie" panose="04040805050809020602" pitchFamily="82" charset="0"/>
                <a:hlinkClick r:id="rId2"/>
              </a:rPr>
              <a:t>http://www.mo15.spb.ru/</a:t>
            </a:r>
            <a:r>
              <a:rPr lang="ru-RU" u="sng" dirty="0">
                <a:solidFill>
                  <a:schemeClr val="bg2">
                    <a:lumMod val="50000"/>
                  </a:schemeClr>
                </a:solidFill>
                <a:latin typeface="Symbol" panose="05050102010706020507" pitchFamily="18" charset="2"/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бюджета Муниципального образования № 15, утвержденного на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2022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год.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Муниципального округа № 15.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200"/>
            <a:ext cx="8596668" cy="8382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48729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2075" cy="1095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663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</a:schemeClr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648" y="157942"/>
            <a:ext cx="4747432" cy="405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8982" y="157163"/>
            <a:ext cx="8438321" cy="96520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показатели Бюджета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муниципального образования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муниципальный округ № 15 на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2022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год</a:t>
            </a:r>
            <a:endParaRPr lang="ru-RU" sz="1800" b="1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304" y="1775983"/>
            <a:ext cx="6178879" cy="374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619662" cy="130810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год,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107 079,4 Тысяч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b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и неналоговые доходы –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6 861,8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ТЫСЯЧ РУБЛЕЙ;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– 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100 217,6 ТЫСЯЧ 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(ДОТАЦИИ 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85 435,3 ТЫСЯЧ 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И СУБВЕНЦИИ 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14 782,3)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66" y="2494722"/>
            <a:ext cx="5405215" cy="3614738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2022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639932"/>
              </p:ext>
            </p:extLst>
          </p:nvPr>
        </p:nvGraphicFramePr>
        <p:xfrm>
          <a:off x="1945178" y="1805483"/>
          <a:ext cx="8587047" cy="43411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70491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301655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</a:tblGrid>
              <a:tr h="949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</a:t>
                      </a:r>
                      <a:r>
                        <a:rPr lang="ru-RU" sz="1200" dirty="0" smtClean="0">
                          <a:effectLst/>
                        </a:rPr>
                        <a:t>бюджете, </a:t>
                      </a:r>
                      <a:r>
                        <a:rPr lang="ru-RU" sz="1200" dirty="0">
                          <a:effectLst/>
                        </a:rPr>
                        <a:t>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01.01.2022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651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Налог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доходы физических лиц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3 861,8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500238"/>
                  </a:ext>
                </a:extLst>
              </a:tr>
              <a:tr h="651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оказания платных услуг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710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Дотации бюджетам бюджетной системы Российской Федерации (дотации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выравнивание бюджетной обеспеченности)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85 435,3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9354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 (субвенции бюджетам на выполнение передаваемых полномочий субъектов Российской Федерации)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14 782,3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44160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107 079,4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расходов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2022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4693890"/>
              </p:ext>
            </p:extLst>
          </p:nvPr>
        </p:nvGraphicFramePr>
        <p:xfrm>
          <a:off x="1953491" y="1097281"/>
          <a:ext cx="8578734" cy="5084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6509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301363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</a:tblGrid>
              <a:tr h="1025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</a:t>
                      </a:r>
                      <a:r>
                        <a:rPr lang="ru-RU" sz="1200" dirty="0" smtClean="0">
                          <a:effectLst/>
                        </a:rPr>
                        <a:t>в бюджете, </a:t>
                      </a:r>
                      <a:r>
                        <a:rPr lang="ru-RU" sz="1200" dirty="0">
                          <a:effectLst/>
                        </a:rPr>
                        <a:t>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01.01.2022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942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Общегосударственные расходы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34 207,9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3151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390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355,0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3655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40 840,7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окружающей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среды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533,3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191089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12 691,6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01424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14 441,1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10260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794014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3 319,8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5093382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107 079,4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7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1_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304</TotalTime>
  <Words>510</Words>
  <Application>Microsoft Office PowerPoint</Application>
  <PresentationFormat>Широкоэкранный</PresentationFormat>
  <Paragraphs>64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9" baseType="lpstr">
      <vt:lpstr>SimSun-ExtB</vt:lpstr>
      <vt:lpstr>Arial Black</vt:lpstr>
      <vt:lpstr>Book Antiqua</vt:lpstr>
      <vt:lpstr>Calibri</vt:lpstr>
      <vt:lpstr>Century Gothic</vt:lpstr>
      <vt:lpstr>Garamond</vt:lpstr>
      <vt:lpstr>Ravie</vt:lpstr>
      <vt:lpstr>Symbol</vt:lpstr>
      <vt:lpstr>Times New Roman</vt:lpstr>
      <vt:lpstr>Савон</vt:lpstr>
      <vt:lpstr>1_Савон</vt:lpstr>
      <vt:lpstr>Бюджет для Граждан</vt:lpstr>
      <vt:lpstr>Бюджет для граждан внутригородского муниципального образования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Бюджета  внутригородского муниципального образования  Санкт-Петербурга муниципальный округ № 15 на 2022 год</vt:lpstr>
      <vt:lpstr>ДОХОДЫ ОКРУГА на 2022 год, ВСЕГО 107 079,4 Тысяч рублей  в том числе налоговые и неналоговые доходы – 6 861,8 ТЫСЯЧ РУБЛЕЙ; безвозмездные поступления – 100 217,6 ТЫСЯЧ РУБЛЕЙ (ДОТАЦИИ 85 435,3 ТЫСЯЧ РУБЛЕЙ И СУБВЕНЦИИ 14 782,3)</vt:lpstr>
      <vt:lpstr>Структура доходов местного бюджета муниципального образования № 15  в 2022 году</vt:lpstr>
      <vt:lpstr>Структура расходов местного бюджета муниципального образования № 15  в 2022 году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Ефремова Наталья Анатольевна</cp:lastModifiedBy>
  <cp:revision>48</cp:revision>
  <dcterms:created xsi:type="dcterms:W3CDTF">2017-08-16T08:53:46Z</dcterms:created>
  <dcterms:modified xsi:type="dcterms:W3CDTF">2022-03-02T12:36:29Z</dcterms:modified>
</cp:coreProperties>
</file>