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4" r:id="rId1"/>
    <p:sldMasterId id="2147484330" r:id="rId2"/>
  </p:sldMasterIdLst>
  <p:sldIdLst>
    <p:sldId id="256" r:id="rId3"/>
    <p:sldId id="269" r:id="rId4"/>
    <p:sldId id="260" r:id="rId5"/>
    <p:sldId id="263" r:id="rId6"/>
    <p:sldId id="262" r:id="rId7"/>
    <p:sldId id="259" r:id="rId8"/>
    <p:sldId id="265" r:id="rId9"/>
    <p:sldId id="27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 varScale="1">
        <p:scale>
          <a:sx n="114" d="100"/>
          <a:sy n="114" d="100"/>
        </p:scale>
        <p:origin x="186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9667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5186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8412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9520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7560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474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783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094660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1622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549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8112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5463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280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9675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40266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57360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553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25403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667557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3185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392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2059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318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236" r:id="rId2"/>
    <p:sldLayoutId id="2147484237" r:id="rId3"/>
    <p:sldLayoutId id="2147484238" r:id="rId4"/>
    <p:sldLayoutId id="2147484239" r:id="rId5"/>
    <p:sldLayoutId id="2147484240" r:id="rId6"/>
    <p:sldLayoutId id="2147484241" r:id="rId7"/>
    <p:sldLayoutId id="2147484242" r:id="rId8"/>
    <p:sldLayoutId id="2147484243" r:id="rId9"/>
    <p:sldLayoutId id="2147484244" r:id="rId10"/>
    <p:sldLayoutId id="21474842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29.03.2024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2698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1" r:id="rId1"/>
    <p:sldLayoutId id="2147484332" r:id="rId2"/>
    <p:sldLayoutId id="2147484333" r:id="rId3"/>
    <p:sldLayoutId id="2147484334" r:id="rId4"/>
    <p:sldLayoutId id="2147484335" r:id="rId5"/>
    <p:sldLayoutId id="2147484336" r:id="rId6"/>
    <p:sldLayoutId id="2147484337" r:id="rId7"/>
    <p:sldLayoutId id="2147484338" r:id="rId8"/>
    <p:sldLayoutId id="2147484339" r:id="rId9"/>
    <p:sldLayoutId id="2147484340" r:id="rId10"/>
    <p:sldLayoutId id="21474843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1654233"/>
            <a:ext cx="10368101" cy="2651759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023360"/>
            <a:ext cx="9008533" cy="1288473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города федерального значения Санкт-Петербурга муниципальный 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202</a:t>
            </a:r>
            <a:r>
              <a:rPr lang="en-US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3-2025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годы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99620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города федерального значения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Местный бюджет внутригородского муниципального образования города федерального значения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местного бюджета МО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МО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№ 15, утвержденного на 2023 год и плановый период 2024 и 2025 годов.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нашего округа.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30200"/>
            <a:ext cx="10145837" cy="8382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168401"/>
            <a:ext cx="10287153" cy="4872962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комплексному благоустройству территорий округа,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648" y="157942"/>
            <a:ext cx="4747432" cy="405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8982" y="349135"/>
            <a:ext cx="8438321" cy="10474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местного бюджета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города федерального значения Санкт-Петербурга муниципальный округ № 15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на 2023 год и плановый период 2024 и 2025 годов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304" y="1775983"/>
            <a:ext cx="6178879" cy="374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19662" cy="226750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2023 год и плановый период 2024 и 2025 годов;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 2023 год всего 131 336,0 тысяч рублей: налоговые и неналоговые доходы – 7 529,0 тысяч рублей;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123 807,0 тысяч рублей (ДОТАЦИИ 93 322,7 тысяч рублей, СУБВЕНЦИИ 17 253,8 тысяч рублей, СУБСИДИЯ 13 230,5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2024 год всего 123 686,0 тысяч рублей: налоговые и неналоговые доходы – 7 975,0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115 711,0 тысяч рублей (ДОТАЦИИ 97 617,6 тысяч рублей, СУБВЕНЦИИ 18 093,4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2025 год всего 129 164,4 тысяч рублей: налоговые и неналоговые доходы – 8 470,0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120 694,4 тысяч рублей (ДОТАЦИИ 101 774,2 тысяч рублей, СУБВЕНЦИИ 18 920,2 тысяч рублей)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79" y="2752417"/>
            <a:ext cx="5405215" cy="3614738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  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2023 году и в плановом периоде 2024 и 2025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075022"/>
              </p:ext>
            </p:extLst>
          </p:nvPr>
        </p:nvGraphicFramePr>
        <p:xfrm>
          <a:off x="1945178" y="1205346"/>
          <a:ext cx="8587047" cy="50014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178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89041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762298">
                  <a:extLst>
                    <a:ext uri="{9D8B030D-6E8A-4147-A177-3AD203B41FA5}">
                      <a16:colId xmlns:a16="http://schemas.microsoft.com/office/drawing/2014/main" val="4151754673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1217424287"/>
                    </a:ext>
                  </a:extLst>
                </a:gridCol>
              </a:tblGrid>
              <a:tr h="6151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2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6125824"/>
                  </a:ext>
                </a:extLst>
              </a:tr>
              <a:tr h="410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Налог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доходы физических лиц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4 529,0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4 975,0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5 470,0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0238"/>
                  </a:ext>
                </a:extLst>
              </a:tr>
              <a:tr h="550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оказания платных услуг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746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Дотации бюджетам внутригородских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муниципальных образований городов федерального значения на выравнивание бюджетной обеспеченности из бюджета субъекта Российской Федерации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93 322,7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97 617,6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101 774,2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94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 (субвенции бюджетам на выполнение передаваемых полномочий субъектов Российской Федерации)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17 253,8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18 093,4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1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920,2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710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субсидии бюджетам внутригородских муниципальных образований городов федерального значения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13 230,5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9079200"/>
                  </a:ext>
                </a:extLst>
              </a:tr>
              <a:tr h="49592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131 336,0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123 686,0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129 164,4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расходов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2023 году и в плановом периоде 2024 и 2025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90880"/>
              </p:ext>
            </p:extLst>
          </p:nvPr>
        </p:nvGraphicFramePr>
        <p:xfrm>
          <a:off x="2617216" y="1246910"/>
          <a:ext cx="7272000" cy="49200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3550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297314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221686">
                  <a:extLst>
                    <a:ext uri="{9D8B030D-6E8A-4147-A177-3AD203B41FA5}">
                      <a16:colId xmlns:a16="http://schemas.microsoft.com/office/drawing/2014/main" val="1497396382"/>
                    </a:ext>
                  </a:extLst>
                </a:gridCol>
                <a:gridCol w="1169450">
                  <a:extLst>
                    <a:ext uri="{9D8B030D-6E8A-4147-A177-3AD203B41FA5}">
                      <a16:colId xmlns:a16="http://schemas.microsoft.com/office/drawing/2014/main" val="787968835"/>
                    </a:ext>
                  </a:extLst>
                </a:gridCol>
              </a:tblGrid>
              <a:tr h="4655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в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41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9477857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37 786,6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38 993,0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40 726,2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634,4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659,7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686,0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230,2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248,8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258,8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58 330,3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47 701,6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49 867,9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63,9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760,6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791,0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822,5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13 110,0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13 634,4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14 179,9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16 441,0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17 241,5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18 029,6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540,8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562,4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3 452,5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3 590,6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3 734,3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131 336,0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123 465,3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128 933,6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1_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342</TotalTime>
  <Words>859</Words>
  <Application>Microsoft Office PowerPoint</Application>
  <PresentationFormat>Широкоэкранный</PresentationFormat>
  <Paragraphs>106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9" baseType="lpstr">
      <vt:lpstr>SimSun-ExtB</vt:lpstr>
      <vt:lpstr>Arial Black</vt:lpstr>
      <vt:lpstr>Book Antiqua</vt:lpstr>
      <vt:lpstr>Calibri</vt:lpstr>
      <vt:lpstr>Century Gothic</vt:lpstr>
      <vt:lpstr>Garamond</vt:lpstr>
      <vt:lpstr>Ravie</vt:lpstr>
      <vt:lpstr>Symbol</vt:lpstr>
      <vt:lpstr>Times New Roman</vt:lpstr>
      <vt:lpstr>Савон</vt:lpstr>
      <vt:lpstr>1_Савон</vt:lpstr>
      <vt:lpstr>Бюджет для Граждан</vt:lpstr>
      <vt:lpstr>Бюджет для граждан внутригородского муниципального образования города федерального значения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местного бюджета  внутригородского муниципального образования  города федерального значения Санкт-Петербурга муниципальный округ № 15  на 2023 год и плановый период 2024 и 2025 годов</vt:lpstr>
      <vt:lpstr>ДОХОДЫ ОКРУГА на 2023 год и плановый период 2024 и 2025 годов;  в том числе  2023 год всего 131 336,0 тысяч рублей: налоговые и неналоговые доходы – 7 529,0 тысяч рублей; безвозмездные поступления – 123 807,0 тысяч рублей (ДОТАЦИИ 93 322,7 тысяч рублей, СУБВЕНЦИИ 17 253,8 тысяч рублей, СУБСИДИЯ 13 230,5 тысяч рублей)                      2024 год всего 123 686,0 тысяч рублей: налоговые и неналоговые доходы – 7 975,0 тысяч рублей; безвозмездные поступления – 115 711,0 тысяч рублей (ДОТАЦИИ 97 617,6 тысяч рублей, СУБВЕНЦИИ 18 093,4 тысяч рублей)                      2025 год всего 129 164,4 тысяч рублей: налоговые и неналоговые доходы – 8 470,0 тысяч рублей; безвозмездные поступления – 120 694,4 тысяч рублей (ДОТАЦИИ 101 774,2 тысяч рублей, СУБВЕНЦИИ 18 920,2 тысяч рублей)</vt:lpstr>
      <vt:lpstr>Структура доходов местного бюджета МО МО № 15   в 2023 году и в плановом периоде 2024 и 2025 годов</vt:lpstr>
      <vt:lpstr>Структура расходов местного бюджета МО МО № 15 в 2023 году и в плановом периоде 2024 и 2025 годов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Адаменко Анна Анатольевна</cp:lastModifiedBy>
  <cp:revision>55</cp:revision>
  <dcterms:created xsi:type="dcterms:W3CDTF">2017-08-16T08:53:46Z</dcterms:created>
  <dcterms:modified xsi:type="dcterms:W3CDTF">2024-03-29T12:32:55Z</dcterms:modified>
</cp:coreProperties>
</file>