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2" r:id="rId1"/>
    <p:sldMasterId id="2147484359" r:id="rId2"/>
  </p:sldMasterIdLst>
  <p:notesMasterIdLst>
    <p:notesMasterId r:id="rId11"/>
  </p:notesMasterIdLst>
  <p:sldIdLst>
    <p:sldId id="256" r:id="rId3"/>
    <p:sldId id="269" r:id="rId4"/>
    <p:sldId id="260" r:id="rId5"/>
    <p:sldId id="263" r:id="rId6"/>
    <p:sldId id="262" r:id="rId7"/>
    <p:sldId id="259" r:id="rId8"/>
    <p:sldId id="265" r:id="rId9"/>
    <p:sldId id="27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6538" autoAdjust="0"/>
  </p:normalViewPr>
  <p:slideViewPr>
    <p:cSldViewPr snapToGrid="0">
      <p:cViewPr varScale="1">
        <p:scale>
          <a:sx n="110" d="100"/>
          <a:sy n="110" d="100"/>
        </p:scale>
        <p:origin x="342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41941-25C9-4C13-9FF4-49D1915E89EE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822FAC-D989-4E9C-985C-9DDF542EA6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159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22FAC-D989-4E9C-985C-9DDF542EA66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025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070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944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751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15977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64906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0957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02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08895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8189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18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78171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26800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05617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5175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135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1382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903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08665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66341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5964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7174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75753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918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2794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3518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36490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7299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6687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91728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3986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16191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189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983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3" r:id="rId1"/>
    <p:sldLayoutId id="2147484344" r:id="rId2"/>
    <p:sldLayoutId id="2147484345" r:id="rId3"/>
    <p:sldLayoutId id="2147484346" r:id="rId4"/>
    <p:sldLayoutId id="2147484347" r:id="rId5"/>
    <p:sldLayoutId id="2147484348" r:id="rId6"/>
    <p:sldLayoutId id="2147484349" r:id="rId7"/>
    <p:sldLayoutId id="2147484350" r:id="rId8"/>
    <p:sldLayoutId id="2147484351" r:id="rId9"/>
    <p:sldLayoutId id="2147484352" r:id="rId10"/>
    <p:sldLayoutId id="2147484353" r:id="rId11"/>
    <p:sldLayoutId id="2147484354" r:id="rId12"/>
    <p:sldLayoutId id="2147484355" r:id="rId13"/>
    <p:sldLayoutId id="2147484356" r:id="rId14"/>
    <p:sldLayoutId id="2147484357" r:id="rId15"/>
    <p:sldLayoutId id="21474843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23.01.2026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1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0" r:id="rId1"/>
    <p:sldLayoutId id="2147484361" r:id="rId2"/>
    <p:sldLayoutId id="2147484362" r:id="rId3"/>
    <p:sldLayoutId id="2147484363" r:id="rId4"/>
    <p:sldLayoutId id="2147484364" r:id="rId5"/>
    <p:sldLayoutId id="2147484365" r:id="rId6"/>
    <p:sldLayoutId id="2147484366" r:id="rId7"/>
    <p:sldLayoutId id="2147484367" r:id="rId8"/>
    <p:sldLayoutId id="2147484368" r:id="rId9"/>
    <p:sldLayoutId id="2147484369" r:id="rId10"/>
    <p:sldLayoutId id="2147484370" r:id="rId11"/>
    <p:sldLayoutId id="2147484371" r:id="rId12"/>
    <p:sldLayoutId id="2147484372" r:id="rId13"/>
    <p:sldLayoutId id="2147484373" r:id="rId14"/>
    <p:sldLayoutId id="2147484374" r:id="rId15"/>
    <p:sldLayoutId id="214748437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3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96399" y="4800600"/>
            <a:ext cx="2208213" cy="566738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2026-2028</a:t>
            </a:r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>
            <a:off x="2589212" y="634965"/>
            <a:ext cx="6414745" cy="3854970"/>
          </a:xfrm>
        </p:spPr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9296400" y="634964"/>
            <a:ext cx="2432304" cy="5378657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18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города федерального значения </a:t>
            </a:r>
          </a:p>
          <a:p>
            <a:pPr algn="ctr"/>
            <a:r>
              <a:rPr lang="ru-RU" sz="18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муниципальный округ № 15</a:t>
            </a:r>
          </a:p>
          <a:p>
            <a:pPr algn="ctr"/>
            <a:endParaRPr lang="ru-RU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434" y="634964"/>
            <a:ext cx="7411523" cy="537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99620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города федерального значения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10176196" cy="475866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Местный бюджет внутригородского муниципального образования города федерального значения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solidFill>
                  <a:schemeClr val="bg2">
                    <a:lumMod val="50000"/>
                  </a:schemeClr>
                </a:solidFill>
                <a:latin typeface="Ravie" panose="04040805050809020602" pitchFamily="82" charset="0"/>
                <a:hlinkClick r:id="rId2"/>
              </a:rPr>
              <a:t>http://www.mo15.spb.ru/</a:t>
            </a:r>
            <a:r>
              <a:rPr lang="ru-RU" u="sng" dirty="0">
                <a:solidFill>
                  <a:schemeClr val="bg2">
                    <a:lumMod val="50000"/>
                  </a:schemeClr>
                </a:solidFill>
                <a:latin typeface="Symbol" panose="05050102010706020507" pitchFamily="18" charset="2"/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местного бюджета МО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МО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№ 15, утвержденного на 2026 год и плановый период 2027 и 2028 годов.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нашего округа.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5189" y="330200"/>
            <a:ext cx="9257981" cy="8382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168401"/>
            <a:ext cx="10287153" cy="4872962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комплексному благоустройству территорий округа,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2075" cy="1095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663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</a:schemeClr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122" y="544984"/>
            <a:ext cx="5736418" cy="336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66550" y="349250"/>
            <a:ext cx="9391136" cy="10477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показатели местного бюджета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муниципального образования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города федерального значения Санкт-Петербурга муниципальный округ № 15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на 2026 год и плановый период 2027 и 2028 годов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592" y="1668547"/>
            <a:ext cx="65151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3470" y="609599"/>
            <a:ext cx="9583526" cy="2603157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2026 год и плановый период 2027 и 2028 годов;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 2026 год всего 149 583,7 тысяч рублей: налоговые и неналоговые доходы – 10 202,0 тысяч рублей;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139 381,7 тысяч рублей (ДОТАЦИИ 117 214,8 тысяч рублей, СУБВЕНЦИИ 22 166,9 тысяч рублей)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2027 год всего 144 576,8 тысяч рублей: налоговые и неналоговые доходы – 10 964,7 тысяч рублей;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133 612,1 тысяч рублей (ДОТАЦИИ 110 523,6 тысяч рублей, СУБВЕНЦИИ 23 088,5 тысяч рублей)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2028 год всего 138 658,3 тысяч рублей: налоговые и неналоговые доходы – 12 738,1 тысяч рублей;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125 920,2 тысяч рублей (ДОТАЦИИ 101 889,7 тысяч рублей, СУБВЕНЦИИ 24 030,5 тысяч рублей)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79" y="3212756"/>
            <a:ext cx="5405215" cy="3377513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МО </a:t>
            </a:r>
            <a:r>
              <a:rPr lang="ru-RU" sz="2400" dirty="0" err="1">
                <a:solidFill>
                  <a:srgbClr val="0070C0"/>
                </a:solidFill>
                <a:latin typeface="Book Antiqua" panose="02040602050305030304" pitchFamily="18" charset="0"/>
              </a:rPr>
              <a:t>МО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№ 15  </a:t>
            </a:r>
            <a:b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в 2026 году и в плановом периоде 2027 и 2028 годов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2073270"/>
              </p:ext>
            </p:extLst>
          </p:nvPr>
        </p:nvGraphicFramePr>
        <p:xfrm>
          <a:off x="1945178" y="1205346"/>
          <a:ext cx="8587047" cy="50014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178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189041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  <a:gridCol w="1762298">
                  <a:extLst>
                    <a:ext uri="{9D8B030D-6E8A-4147-A177-3AD203B41FA5}">
                      <a16:colId xmlns:a16="http://schemas.microsoft.com/office/drawing/2014/main" val="4151754673"/>
                    </a:ext>
                  </a:extLst>
                </a:gridCol>
                <a:gridCol w="1662545">
                  <a:extLst>
                    <a:ext uri="{9D8B030D-6E8A-4147-A177-3AD203B41FA5}">
                      <a16:colId xmlns:a16="http://schemas.microsoft.com/office/drawing/2014/main" val="1217424287"/>
                    </a:ext>
                  </a:extLst>
                </a:gridCol>
              </a:tblGrid>
              <a:tr h="6151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бюджете, тыс. руб.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22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6125824"/>
                  </a:ext>
                </a:extLst>
              </a:tr>
              <a:tr h="4107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Налог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доходы физических лиц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7 202,0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7 964,7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8 808,1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500238"/>
                  </a:ext>
                </a:extLst>
              </a:tr>
              <a:tr h="550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оказания платных услуг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7468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Дотации бюджетам внутригородских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муниципальных образований городов федерального значения на выравнивание бюджетной обеспеченности из бюджета субъекта Российской Федерации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117 214,8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110 523,6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101 889,7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94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 (субвенции бюджетам на выполнение передаваемых полномочий субъектов Российской Федерации)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22 166,9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23 088,5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24 030,5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710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Прочие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субсидии бюджетам внутригородских муниципальных образований городов федерального значения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9079200"/>
                  </a:ext>
                </a:extLst>
              </a:tr>
              <a:tr h="49592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149 583,7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144 576,8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138 658,3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расходов местного бюджета МО </a:t>
            </a:r>
            <a:r>
              <a:rPr lang="ru-RU" sz="2400" dirty="0" err="1">
                <a:solidFill>
                  <a:srgbClr val="0070C0"/>
                </a:solidFill>
                <a:latin typeface="Book Antiqua" panose="02040602050305030304" pitchFamily="18" charset="0"/>
              </a:rPr>
              <a:t>МО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№ 15</a:t>
            </a:r>
            <a:b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в 2026 году и в плановом периоде 2027 и 2028 годов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8093245"/>
              </p:ext>
            </p:extLst>
          </p:nvPr>
        </p:nvGraphicFramePr>
        <p:xfrm>
          <a:off x="2617216" y="1246910"/>
          <a:ext cx="7272000" cy="5385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3550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1297314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  <a:gridCol w="1221686">
                  <a:extLst>
                    <a:ext uri="{9D8B030D-6E8A-4147-A177-3AD203B41FA5}">
                      <a16:colId xmlns:a16="http://schemas.microsoft.com/office/drawing/2014/main" val="1497396382"/>
                    </a:ext>
                  </a:extLst>
                </a:gridCol>
                <a:gridCol w="1169450">
                  <a:extLst>
                    <a:ext uri="{9D8B030D-6E8A-4147-A177-3AD203B41FA5}">
                      <a16:colId xmlns:a16="http://schemas.microsoft.com/office/drawing/2014/main" val="787968835"/>
                    </a:ext>
                  </a:extLst>
                </a:gridCol>
              </a:tblGrid>
              <a:tr h="4655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в бюджете, тыс. руб.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241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9477857"/>
                  </a:ext>
                </a:extLst>
              </a:tr>
              <a:tr h="3942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Общегосударственные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57 364,1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59 679,2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62 072,6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3151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137,0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143,0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149,0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390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280,9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292,6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304,6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3655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35 431,7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32 551,3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35 084,1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окружающей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среды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136,0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142,0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1 047,7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1 108,0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1 153,4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191089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31 935,0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22 949,4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8 030,6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01424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19 557,2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20 428,9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21 323,1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10260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718,0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747,0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776,0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794014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2 303,0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2 822,0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2 935,0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5093382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Условно утвержденные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3 050,0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6 000,0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767553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149 583,7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144 576,8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138 658,3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7078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800</TotalTime>
  <Words>847</Words>
  <Application>Microsoft Office PowerPoint</Application>
  <PresentationFormat>Широкоэкранный</PresentationFormat>
  <Paragraphs>110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9" baseType="lpstr">
      <vt:lpstr>Arial</vt:lpstr>
      <vt:lpstr>Arial Black</vt:lpstr>
      <vt:lpstr>Book Antiqua</vt:lpstr>
      <vt:lpstr>Calibri</vt:lpstr>
      <vt:lpstr>Century Gothic</vt:lpstr>
      <vt:lpstr>Ravie</vt:lpstr>
      <vt:lpstr>Symbol</vt:lpstr>
      <vt:lpstr>Times New Roman</vt:lpstr>
      <vt:lpstr>Wingdings 3</vt:lpstr>
      <vt:lpstr>Легкий дым</vt:lpstr>
      <vt:lpstr>1_Легкий дым</vt:lpstr>
      <vt:lpstr>2026-2028</vt:lpstr>
      <vt:lpstr>Бюджет для граждан внутригородского муниципального образования города федерального значения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местного бюджета  внутригородского муниципального образования  города федерального значения Санкт-Петербурга муниципальный округ № 15  на 2026 год и плановый период 2027 и 2028 годов</vt:lpstr>
      <vt:lpstr>ДОХОДЫ ОКРУГА на 2026 год и плановый период 2027 и 2028 годов;  в том числе  2026 год всего 149 583,7 тысяч рублей: налоговые и неналоговые доходы – 10 202,0 тысяч рублей; безвозмездные поступления – 139 381,7 тысяч рублей (ДОТАЦИИ 117 214,8 тысяч рублей, СУБВЕНЦИИ 22 166,9 тысяч рублей)                      2027 год всего 144 576,8 тысяч рублей: налоговые и неналоговые доходы – 10 964,7 тысяч рублей; безвозмездные поступления – 133 612,1 тысяч рублей (ДОТАЦИИ 110 523,6 тысяч рублей, СУБВЕНЦИИ 23 088,5 тысяч рублей)                      2028 год всего 138 658,3 тысяч рублей: налоговые и неналоговые доходы – 12 738,1 тысяч рублей; безвозмездные поступления – 125 920,2 тысяч рублей (ДОТАЦИИ 101 889,7 тысяч рублей, СУБВЕНЦИИ 24 030,5 тысяч рублей)</vt:lpstr>
      <vt:lpstr>Структура доходов местного бюджета МО МО № 15   в 2026 году и в плановом периоде 2027 и 2028 годов</vt:lpstr>
      <vt:lpstr>Структура расходов местного бюджета МО МО № 15 в 2026 году и в плановом периоде 2027 и 2028 годов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Калугина Наталья Анатольевна</cp:lastModifiedBy>
  <cp:revision>72</cp:revision>
  <dcterms:created xsi:type="dcterms:W3CDTF">2017-08-16T08:53:46Z</dcterms:created>
  <dcterms:modified xsi:type="dcterms:W3CDTF">2026-01-23T08:45:43Z</dcterms:modified>
</cp:coreProperties>
</file>