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69" r:id="rId3"/>
    <p:sldId id="260" r:id="rId4"/>
    <p:sldId id="262" r:id="rId5"/>
    <p:sldId id="263" r:id="rId6"/>
    <p:sldId id="259" r:id="rId7"/>
    <p:sldId id="265" r:id="rId8"/>
    <p:sldId id="261" r:id="rId9"/>
    <p:sldId id="268" r:id="rId10"/>
    <p:sldId id="283" r:id="rId11"/>
    <p:sldId id="284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711" autoAdjust="0"/>
  </p:normalViewPr>
  <p:slideViewPr>
    <p:cSldViewPr snapToGrid="0">
      <p:cViewPr>
        <p:scale>
          <a:sx n="117" d="100"/>
          <a:sy n="117" d="100"/>
        </p:scale>
        <p:origin x="-108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479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680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7080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6023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476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988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814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910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799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083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3633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890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30889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6953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0615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101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8025F-048C-4C4D-B7DE-0A3E7619DE7D}" type="datetimeFigureOut">
              <a:rPr lang="ru-RU" smtClean="0"/>
              <a:t>28.03.2018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51A0FC7-0EDD-4877-A92C-A2CEC5C43B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525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o15.spb.ru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  <a:ea typeface="SimSun-ExtB" panose="02010609060101010101" pitchFamily="49" charset="-122"/>
              </a:rPr>
              <a:t>Бюджет для граждан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2019767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  <a:latin typeface="Book Antiqua" panose="02040602050305030304" pitchFamily="18" charset="0"/>
              </a:rPr>
              <a:t>Внутригородское муниципальное образование Санкт-Петербург муниципальный округ № 15</a:t>
            </a:r>
          </a:p>
          <a:p>
            <a:pPr algn="ctr"/>
            <a:endParaRPr lang="ru-RU" dirty="0">
              <a:solidFill>
                <a:srgbClr val="0070C0"/>
              </a:solidFill>
              <a:latin typeface="Book Antiqua" panose="02040602050305030304" pitchFamily="18" charset="0"/>
            </a:endParaRPr>
          </a:p>
          <a:p>
            <a:pPr algn="ctr"/>
            <a:endParaRPr lang="ru-RU" dirty="0">
              <a:solidFill>
                <a:srgbClr val="0070C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2017 год</a:t>
            </a:r>
          </a:p>
        </p:txBody>
      </p:sp>
    </p:spTree>
    <p:extLst>
      <p:ext uri="{BB962C8B-B14F-4D97-AF65-F5344CB8AC3E}">
        <p14:creationId xmlns:p14="http://schemas.microsoft.com/office/powerpoint/2010/main" val="3838055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73100"/>
          </a:xfrm>
        </p:spPr>
        <p:txBody>
          <a:bodyPr>
            <a:noAutofit/>
          </a:bodyPr>
          <a:lstStyle/>
          <a:p>
            <a:pPr algn="ctr"/>
            <a:r>
              <a:rPr lang="ru-RU" sz="1800" dirty="0">
                <a:solidFill>
                  <a:srgbClr val="0070C0"/>
                </a:solidFill>
                <a:latin typeface="Book Antiqua" panose="02040602050305030304" pitchFamily="18" charset="0"/>
              </a:rPr>
              <a:t>Бюджет для граждан внутригородского муниципального образования Санкт-Петербурга муниципальный округ № 15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82701"/>
            <a:ext cx="8596668" cy="4758662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>
                <a:latin typeface="Book Antiqua" panose="02040602050305030304" pitchFamily="18" charset="0"/>
              </a:rPr>
              <a:t>«Бюджет для граждан»- это упрощенная версия бюджетного документа, которая использует доступные форматы, чтобы облегчить для граждан понимание бюджета. «Бюджет для граждан»  разрабатывается  и публикуется в открытом доступе в целях предоставления гражданам актуальной информации о бюджете, задачах и планируемых мероприятий, относящихся к вопросам местного значения муниципального образования № 15. 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Бюджет Муниципального образования Санкт-Петербурга муниципальный округ  № 15 является (неотъемлемой) консолидированной частью бюджета Санкт-Петербурга и направлен на решение различных проблем в рамках полномочий муниципального округа, определяемых статей 10 Закона Санкт-Петербурга от 23.09.2009 № 420-79 «О местном самоуправлении в Санкт-Петербурге»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Одной из важнейших задач бюджетной политики является обеспечение прозрачности и открытости бюджетного процесса. Принцип прозрачности (открытости) означает: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- обязательное опубликование в средствах массовой информации утвержденных бюджетов и отчетов об их исполнении, полноту представления информации о ходе исполнения бюджетов, а также доступность иных сведений о бюджетах по решению органов муниципальных образований;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- обязательную открытость для общества и средств массовой информации проектов бюджетов, доступность информации на официальном сайте муниципального образования № 15 </a:t>
            </a:r>
            <a:r>
              <a:rPr lang="en-US" u="sng" dirty="0">
                <a:latin typeface="Symbol" panose="05050102010706020507" pitchFamily="18" charset="2"/>
                <a:hlinkClick r:id="rId2"/>
              </a:rPr>
              <a:t>http://www.mo15.spb.ru/</a:t>
            </a:r>
            <a:r>
              <a:rPr lang="ru-RU" u="sng" dirty="0">
                <a:latin typeface="Symbol" panose="05050102010706020507" pitchFamily="18" charset="2"/>
              </a:rPr>
              <a:t> </a:t>
            </a:r>
            <a:r>
              <a:rPr lang="ru-RU" dirty="0">
                <a:latin typeface="Book Antiqua" panose="02040602050305030304" pitchFamily="18" charset="0"/>
              </a:rPr>
              <a:t>в сети Интернет. 	  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 	                                                 	(Бюджетный кодекс Российской Федерации, ст.36)	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Бюджет для граждан познакомит жителей округа с основными параметрами бюджета Муниципального образования № 15, утвержденного на 2017 год.</a:t>
            </a:r>
          </a:p>
          <a:p>
            <a:pPr algn="just"/>
            <a:r>
              <a:rPr lang="ru-RU" dirty="0">
                <a:latin typeface="Book Antiqua" panose="02040602050305030304" pitchFamily="18" charset="0"/>
              </a:rPr>
              <a:t>Мы надеемся на получение обратной связи от граждан, которым интересна и не безразлична жизнь Муниципального округа № 15.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0343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30200"/>
            <a:ext cx="8596668" cy="838200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ОСНОВНЫЕ ПОНЯТИЯ И ОПРЕДЕЛЕНИЯ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168401"/>
            <a:ext cx="8596668" cy="487296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Бюджет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самоуправления.                                                                                                                              (Бюджетный кодекс РФ от 31.07.1998 № 145-ФЗ) 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Доходы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поступающие в бюджет денежные средства (налоги юридических и физических лиц, административные платежи и сборы, безвозмездные поступления)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Расходы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выплачиваемые из бюджета денежные средства (социальные выплаты, содержание объектов муниципальной собственности, оплата мероприятий по культуре, спорту и другим статьям)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Профицит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– превышение доходов над расходами образует положительный остаток бюджета</a:t>
            </a:r>
          </a:p>
          <a:p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Дефицит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– превышение расходов над доходами образует отрицательный остаток бюджета</a:t>
            </a:r>
          </a:p>
          <a:p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Сбалансированность бюджета по доходам и расходам – основополагающее требование, предъявляемое к органам, составляющим и утверждающим бюджет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914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70C0"/>
                </a:solidFill>
                <a:latin typeface="Book Antiqua" panose="02040602050305030304" pitchFamily="18" charset="0"/>
              </a:rPr>
              <a:t>БЮДЖЕТ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" y="1930400"/>
            <a:ext cx="8461201" cy="4432300"/>
          </a:xfrm>
        </p:spPr>
      </p:pic>
    </p:spTree>
    <p:extLst>
      <p:ext uri="{BB962C8B-B14F-4D97-AF65-F5344CB8AC3E}">
        <p14:creationId xmlns:p14="http://schemas.microsoft.com/office/powerpoint/2010/main" val="33163578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70C0"/>
                </a:solidFill>
              </a:rPr>
              <a:t>Сбалансированность бюджета по доходам и расходам </a:t>
            </a: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82" b="20182"/>
          <a:stretch>
            <a:fillRect/>
          </a:stretch>
        </p:blipFill>
        <p:spPr>
          <a:xfrm>
            <a:off x="677334" y="266700"/>
            <a:ext cx="8596668" cy="42672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dirty="0">
                <a:solidFill>
                  <a:srgbClr val="7030A0"/>
                </a:solidFill>
              </a:rPr>
              <a:t>основополагающее требование, предъявляемое к органам, составляющим и утверждающим бюджет</a:t>
            </a:r>
          </a:p>
          <a:p>
            <a:pPr algn="ctr"/>
            <a:endParaRPr lang="ru-RU" sz="1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419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08100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solidFill>
                  <a:srgbClr val="FFC000"/>
                </a:solidFill>
              </a:rPr>
              <a:t>ДОХОДЫ ОКРУГА на 2017 год, ВСЕГО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в том числе </a:t>
            </a:r>
            <a:r>
              <a:rPr lang="ru-RU" sz="2000" dirty="0">
                <a:solidFill>
                  <a:schemeClr val="accent4"/>
                </a:solidFill>
              </a:rPr>
              <a:t>налоговые доходы – 101 563,8 тысяч рублей</a:t>
            </a:r>
            <a:br>
              <a:rPr lang="ru-RU" sz="2000" dirty="0">
                <a:solidFill>
                  <a:schemeClr val="accent4"/>
                </a:solidFill>
              </a:rPr>
            </a:br>
            <a:r>
              <a:rPr lang="ru-RU" sz="2000" dirty="0"/>
              <a:t>                   </a:t>
            </a:r>
            <a:r>
              <a:rPr lang="ru-RU" sz="2000" dirty="0">
                <a:solidFill>
                  <a:srgbClr val="FF0000"/>
                </a:solidFill>
              </a:rPr>
              <a:t>неналоговые доходы – 1 915,0 тысяч рублей</a:t>
            </a:r>
            <a:br>
              <a:rPr lang="ru-RU" sz="2000" dirty="0">
                <a:solidFill>
                  <a:srgbClr val="FF0000"/>
                </a:solidFill>
              </a:rPr>
            </a:br>
            <a:r>
              <a:rPr lang="ru-RU" sz="2000" dirty="0">
                <a:solidFill>
                  <a:srgbClr val="FF0000"/>
                </a:solidFill>
              </a:rPr>
              <a:t>                   безвозмездные поступления – 16 982,8 тысяч рублей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2209800"/>
            <a:ext cx="8801100" cy="3832225"/>
          </a:xfrm>
        </p:spPr>
      </p:pic>
    </p:spTree>
    <p:extLst>
      <p:ext uri="{BB962C8B-B14F-4D97-AF65-F5344CB8AC3E}">
        <p14:creationId xmlns:p14="http://schemas.microsoft.com/office/powerpoint/2010/main" val="606068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доходов местного бюджета муниципального образования № 15  в 2017 году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xmlns="" id="{82100A94-7A66-4600-A50A-8C7B992615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0118175"/>
              </p:ext>
            </p:extLst>
          </p:nvPr>
        </p:nvGraphicFramePr>
        <p:xfrm>
          <a:off x="855677" y="1468074"/>
          <a:ext cx="8028264" cy="49243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14052">
                  <a:extLst>
                    <a:ext uri="{9D8B030D-6E8A-4147-A177-3AD203B41FA5}">
                      <a16:colId xmlns:a16="http://schemas.microsoft.com/office/drawing/2014/main" xmlns="" val="433466205"/>
                    </a:ext>
                  </a:extLst>
                </a:gridCol>
                <a:gridCol w="1848792">
                  <a:extLst>
                    <a:ext uri="{9D8B030D-6E8A-4147-A177-3AD203B41FA5}">
                      <a16:colId xmlns:a16="http://schemas.microsoft.com/office/drawing/2014/main" xmlns="" val="655809413"/>
                    </a:ext>
                  </a:extLst>
                </a:gridCol>
                <a:gridCol w="1538071">
                  <a:extLst>
                    <a:ext uri="{9D8B030D-6E8A-4147-A177-3AD203B41FA5}">
                      <a16:colId xmlns:a16="http://schemas.microsoft.com/office/drawing/2014/main" xmlns="" val="117647440"/>
                    </a:ext>
                  </a:extLst>
                </a:gridCol>
                <a:gridCol w="1227349">
                  <a:extLst>
                    <a:ext uri="{9D8B030D-6E8A-4147-A177-3AD203B41FA5}">
                      <a16:colId xmlns:a16="http://schemas.microsoft.com/office/drawing/2014/main" xmlns="" val="2257634341"/>
                    </a:ext>
                  </a:extLst>
                </a:gridCol>
              </a:tblGrid>
              <a:tr h="12089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Наименование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Утверждено по бюджету, тыс. руб.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Исполнено,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тыс. руб.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% исполнения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6554712"/>
                  </a:ext>
                </a:extLst>
              </a:tr>
              <a:tr h="4931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Налоги на совокупный доход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101 563,8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144 007,2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141,8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833113025"/>
                  </a:ext>
                </a:extLst>
              </a:tr>
              <a:tr h="10311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1 000,0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5 621,7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562,2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1455190"/>
                  </a:ext>
                </a:extLst>
              </a:tr>
              <a:tr h="6799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Штрафы, санкции, возмещение ущерба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900,0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1 087,1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120,8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60708440"/>
                  </a:ext>
                </a:extLst>
              </a:tr>
              <a:tr h="6680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Прочие неналоговые доходы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15,0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14,6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97,3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826721416"/>
                  </a:ext>
                </a:extLst>
              </a:tr>
              <a:tr h="509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Безвозмездные поступления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16 982,8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15 420,4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90,8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6820716"/>
                  </a:ext>
                </a:extLst>
              </a:tr>
              <a:tr h="334044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ИТОГО: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120 461,6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166 151,0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137,9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382833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8371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6168" y="495300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solidFill>
                  <a:srgbClr val="0070C0"/>
                </a:solidFill>
                <a:latin typeface="Book Antiqua" panose="02040602050305030304" pitchFamily="18" charset="0"/>
              </a:rPr>
              <a:t>Структура расходов местного бюджета муниципального образования № 15  в 2017 году</a:t>
            </a:r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xmlns="" id="{B4D5C0F6-64C6-4720-85BC-D73401E530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2153260"/>
              </p:ext>
            </p:extLst>
          </p:nvPr>
        </p:nvGraphicFramePr>
        <p:xfrm>
          <a:off x="656168" y="1241570"/>
          <a:ext cx="8907281" cy="54059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87858">
                  <a:extLst>
                    <a:ext uri="{9D8B030D-6E8A-4147-A177-3AD203B41FA5}">
                      <a16:colId xmlns:a16="http://schemas.microsoft.com/office/drawing/2014/main" xmlns="" val="2517223707"/>
                    </a:ext>
                  </a:extLst>
                </a:gridCol>
                <a:gridCol w="2051217">
                  <a:extLst>
                    <a:ext uri="{9D8B030D-6E8A-4147-A177-3AD203B41FA5}">
                      <a16:colId xmlns:a16="http://schemas.microsoft.com/office/drawing/2014/main" xmlns="" val="3546278269"/>
                    </a:ext>
                  </a:extLst>
                </a:gridCol>
                <a:gridCol w="1706474">
                  <a:extLst>
                    <a:ext uri="{9D8B030D-6E8A-4147-A177-3AD203B41FA5}">
                      <a16:colId xmlns:a16="http://schemas.microsoft.com/office/drawing/2014/main" xmlns="" val="996653420"/>
                    </a:ext>
                  </a:extLst>
                </a:gridCol>
                <a:gridCol w="1361732">
                  <a:extLst>
                    <a:ext uri="{9D8B030D-6E8A-4147-A177-3AD203B41FA5}">
                      <a16:colId xmlns:a16="http://schemas.microsoft.com/office/drawing/2014/main" xmlns="" val="805528721"/>
                    </a:ext>
                  </a:extLst>
                </a:gridCol>
              </a:tblGrid>
              <a:tr h="9059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Наименование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Утверждено по бюджету, тыс. руб.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Исполнено на отчетную дату, тыс. руб.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% исполнения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 anchor="ctr"/>
                </a:tc>
                <a:extLst>
                  <a:ext uri="{0D108BD9-81ED-4DB2-BD59-A6C34878D82A}">
                    <a16:rowId xmlns:a16="http://schemas.microsoft.com/office/drawing/2014/main" xmlns="" val="768558691"/>
                  </a:ext>
                </a:extLst>
              </a:tr>
              <a:tr h="4456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Общегосударственные вопросы (0100)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26 612,6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26 005,8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97,7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extLst>
                  <a:ext uri="{0D108BD9-81ED-4DB2-BD59-A6C34878D82A}">
                    <a16:rowId xmlns:a16="http://schemas.microsoft.com/office/drawing/2014/main" xmlns="" val="370832700"/>
                  </a:ext>
                </a:extLst>
              </a:tr>
              <a:tr h="6757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Национальная безопасность и правоохранительная деятельность (0300)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550,0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149,7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27,2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extLst>
                  <a:ext uri="{0D108BD9-81ED-4DB2-BD59-A6C34878D82A}">
                    <a16:rowId xmlns:a16="http://schemas.microsoft.com/office/drawing/2014/main" xmlns="" val="4095884331"/>
                  </a:ext>
                </a:extLst>
              </a:tr>
              <a:tr h="2243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Национальная экономика (0400) 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501,6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487,7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97,2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extLst>
                  <a:ext uri="{0D108BD9-81ED-4DB2-BD59-A6C34878D82A}">
                    <a16:rowId xmlns:a16="http://schemas.microsoft.com/office/drawing/2014/main" xmlns="" val="2410050244"/>
                  </a:ext>
                </a:extLst>
              </a:tr>
              <a:tr h="4487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Жилищно-коммунальное хозяйство (0500)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51 099,0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43 358,6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84,9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extLst>
                  <a:ext uri="{0D108BD9-81ED-4DB2-BD59-A6C34878D82A}">
                    <a16:rowId xmlns:a16="http://schemas.microsoft.com/office/drawing/2014/main" xmlns="" val="1479803235"/>
                  </a:ext>
                </a:extLst>
              </a:tr>
              <a:tr h="2411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Охрана окружающей среды (0600)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151,6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151,6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100,0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extLst>
                  <a:ext uri="{0D108BD9-81ED-4DB2-BD59-A6C34878D82A}">
                    <a16:rowId xmlns:a16="http://schemas.microsoft.com/office/drawing/2014/main" xmlns="" val="1790112779"/>
                  </a:ext>
                </a:extLst>
              </a:tr>
              <a:tr h="2243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Образование (0700)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2 047,9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1545,0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75,4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extLst>
                  <a:ext uri="{0D108BD9-81ED-4DB2-BD59-A6C34878D82A}">
                    <a16:rowId xmlns:a16="http://schemas.microsoft.com/office/drawing/2014/main" xmlns="" val="2606644050"/>
                  </a:ext>
                </a:extLst>
              </a:tr>
              <a:tr h="2243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Культура, кинематография (0800)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22 785,9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22 776,2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100,0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extLst>
                  <a:ext uri="{0D108BD9-81ED-4DB2-BD59-A6C34878D82A}">
                    <a16:rowId xmlns:a16="http://schemas.microsoft.com/office/drawing/2014/main" xmlns="" val="3334960673"/>
                  </a:ext>
                </a:extLst>
              </a:tr>
              <a:tr h="2243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Социальная политика (1000)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15 638,3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13 990,0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89,5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extLst>
                  <a:ext uri="{0D108BD9-81ED-4DB2-BD59-A6C34878D82A}">
                    <a16:rowId xmlns:a16="http://schemas.microsoft.com/office/drawing/2014/main" xmlns="" val="3301378826"/>
                  </a:ext>
                </a:extLst>
              </a:tr>
              <a:tr h="4456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Физическая культура и спорт (1100)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490,7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0,0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0,0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extLst>
                  <a:ext uri="{0D108BD9-81ED-4DB2-BD59-A6C34878D82A}">
                    <a16:rowId xmlns:a16="http://schemas.microsoft.com/office/drawing/2014/main" xmlns="" val="4185912544"/>
                  </a:ext>
                </a:extLst>
              </a:tr>
              <a:tr h="4456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Средства массовой информации (1200)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584,0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572,6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98,0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extLst>
                  <a:ext uri="{0D108BD9-81ED-4DB2-BD59-A6C34878D82A}">
                    <a16:rowId xmlns:a16="http://schemas.microsoft.com/office/drawing/2014/main" xmlns="" val="3830512168"/>
                  </a:ext>
                </a:extLst>
              </a:tr>
              <a:tr h="224361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ИТОГО: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120 461,6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109 037,2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90,5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extLst>
                  <a:ext uri="{0D108BD9-81ED-4DB2-BD59-A6C34878D82A}">
                    <a16:rowId xmlns:a16="http://schemas.microsoft.com/office/drawing/2014/main" xmlns="" val="527633471"/>
                  </a:ext>
                </a:extLst>
              </a:tr>
              <a:tr h="6757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Превышение доходов над расходами (дефицит (-)</a:t>
                      </a:r>
                      <a:br>
                        <a:rPr lang="ru-RU" sz="1100">
                          <a:effectLst/>
                        </a:rPr>
                      </a:br>
                      <a:r>
                        <a:rPr lang="ru-RU" sz="1100">
                          <a:effectLst/>
                        </a:rPr>
                        <a:t>/профицит (+))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0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57 113,8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282" marR="61282" marT="0" marB="0" anchor="ctr"/>
                </a:tc>
                <a:extLst>
                  <a:ext uri="{0D108BD9-81ED-4DB2-BD59-A6C34878D82A}">
                    <a16:rowId xmlns:a16="http://schemas.microsoft.com/office/drawing/2014/main" xmlns="" val="22972348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6406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118100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ru-RU" dirty="0"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МУНИЦИПАЛЬНЫЕ </a:t>
            </a:r>
            <a:r>
              <a:rPr lang="ru-RU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304197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491372"/>
              </p:ext>
            </p:extLst>
          </p:nvPr>
        </p:nvGraphicFramePr>
        <p:xfrm>
          <a:off x="788565" y="461393"/>
          <a:ext cx="9940953" cy="6100122"/>
        </p:xfrm>
        <a:graphic>
          <a:graphicData uri="http://schemas.openxmlformats.org/drawingml/2006/table">
            <a:tbl>
              <a:tblPr firstRow="1" firstCol="1" bandRow="1"/>
              <a:tblGrid>
                <a:gridCol w="3439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5970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654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31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«Осуществление благоустройства территории внутригородского муниципального образования Санкт-Петербурга Муниципальный округ № 15 в 2017 году»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224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«Участие в организации и финансировании временного трудоустройства несовершеннолетних в возрасте от 14 до 18 лет в свободное от учебы время, безработных граждан, испытывающих трудности в поиске работы, безработных граждан в возрасте от 18 до 20 лет, имеющих среднее профессиональное образование и ищущих работу впервые» </a:t>
                      </a: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741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«Содействие в установленном порядке исполнительным органам государственной власти Санкт-Петербурга в сборе и обмене информацией в области защиты населения и территорий от чрезвычайных ситуаций, а также содействие в информировании населения об угрозе возникновения или о возникновении чрезвычайной ситуации в 2017 году»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42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 «Участие в реализации мероприятий по охране здоровья граждан от воздействия окружающего табачного дыма и последствий потребления табака на территории внутригородского Муниципального образования Санкт-Петербурга Муниципальный округ № 15 в 2017 году»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171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«Учреждение печатного средства массовой информации для опубликования муниципальных правовых актов, обсуждения проектов муниципальных правовых актов по вопросам местного значения, доведения до сведения жителей муниципального образования официальной информации о социально-экономическом и культурном развитии муниципального образования, о развитии его общественной инфраструктуры и иной официальной информации в 2017 году»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003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«Формирование архивных фондов внутригородского Муниципального образования Санкт-Петербурга Муниципальный округ №15 в 2017 году»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432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«Мероприятия по осуществлению противодействия коррупции в пределах своих полномочий на 2017 год»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171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«Формирование муниципальных закупок Местной Администрации внутригородского Муниципального образования Санкт-Петербурга Муниципальный округ № 15 на 2017 год»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039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«Организация и проведение мероприятий по сохранению и развитию местных традиций и обрядов в 2017 году»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171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«Обеспечение условий для развития на территории внутригородского муниципального образования Санкт-Петербурга муниципальный округ № 15 физической культуры и массового спорта, организация и проведение официальных физкультурных мероприятий, физкультурно-оздоровительных мероприятий и спортивных мероприятий внутригородского муниципального образования в 2017 году»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482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«Оказание содействия развитию малого бизнеса на территории внутригородского муниципального образования Санкт-Петербурга Муниципальный округ № 15 в 2017 году»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171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«Организация профессионального образования и дополнительного профессионального образования выборных должностных лиц местного самоуправления, членов выборных органов местного самоуправления, депутатов муниципальных советов муниципальных образований, муниципальных служащих внутригородского Муниципального образования Санкт-Петербурга Муниципальный округ № 15, а также организация подготовки кадров для муниципальной службы в порядке, предусмотренном законодательством Российской Федерации об образовании и законодательством Российской Федерации о муниципальной службе в 2017 году»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4240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«Проведение работ по военно-патриотическому воспитанию граждан внутригородского муниципального образования Санкт-Петербурга Муниципальный округ № 15 в 2017 году»</a:t>
                      </a:r>
                      <a:endParaRPr lang="ru-RU" sz="4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600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«Организация и проведение местных и участие в организации и проведении городских праздничных и иных зрелищных мероприятий в 2017 году»</a:t>
                      </a: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6566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xmlns="" id="{2E378A24-9436-4225-8046-560BC55E0F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65096"/>
              </p:ext>
            </p:extLst>
          </p:nvPr>
        </p:nvGraphicFramePr>
        <p:xfrm>
          <a:off x="570451" y="318783"/>
          <a:ext cx="10065144" cy="2545933"/>
        </p:xfrm>
        <a:graphic>
          <a:graphicData uri="http://schemas.openxmlformats.org/drawingml/2006/table">
            <a:tbl>
              <a:tblPr firstRow="1" firstCol="1" bandRow="1"/>
              <a:tblGrid>
                <a:gridCol w="338428">
                  <a:extLst>
                    <a:ext uri="{9D8B030D-6E8A-4147-A177-3AD203B41FA5}">
                      <a16:colId xmlns:a16="http://schemas.microsoft.com/office/drawing/2014/main" xmlns="" val="1552337048"/>
                    </a:ext>
                  </a:extLst>
                </a:gridCol>
                <a:gridCol w="9726716">
                  <a:extLst>
                    <a:ext uri="{9D8B030D-6E8A-4147-A177-3AD203B41FA5}">
                      <a16:colId xmlns:a16="http://schemas.microsoft.com/office/drawing/2014/main" xmlns="" val="3299891185"/>
                    </a:ext>
                  </a:extLst>
                </a:gridCol>
              </a:tblGrid>
              <a:tr h="2229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55925690"/>
                  </a:ext>
                </a:extLst>
              </a:tr>
              <a:tr h="3389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«Участие в деятельности по профилактике правонарушений в Санкт-Петербурге в формах и порядке, установленных законодательством Санкт-Петербурга в 2017 году»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15025718"/>
                  </a:ext>
                </a:extLst>
              </a:tr>
              <a:tr h="6779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«Участие в профилактике терроризма и экстремизма, а также в минимизации и(или) ликвидации последствий проявления терроризма и экстремизма, участие в создании условий для реализации мер, направленных на укрепление межнационального и межконфессионального согласия, сохранение и развитие языков и культуры народов Российской Федерации, проживающих на территории муниципального образования, социальную и культурную адаптацию мигрантов, профилактику межнациональных (межэтнических) конфликтов на территории муниципального образования в 2017 году»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249369401"/>
                  </a:ext>
                </a:extLst>
              </a:tr>
              <a:tr h="5084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«Участие в установленном порядке в мероприятиях по профилактике незаконного потребления наркотических средств и психотропных веществ, новых потенциально опасных психоактивных веществ, наркомании в Санкт-Петербурга территории внутригородского Муниципального образования Санкт-Петербурга Муниципальный округ № 15 в 2017 году» 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52601126"/>
                  </a:ext>
                </a:extLst>
              </a:tr>
              <a:tr h="3389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Book Antiqua" panose="02040602050305030304" pitchFamily="18" charset="0"/>
                          <a:ea typeface="+mn-ea"/>
                          <a:cs typeface="+mn-cs"/>
                        </a:rPr>
                        <a:t>«Участие в мероприятиях по охране окружающей среды в границах внутригородского Муниципального образования Санкт-Петербурга Муниципальный округ № 15 в 2017 году, за исключением организации и осуществления мероприятий по экологическому контролю»</a:t>
                      </a:r>
                      <a:endParaRPr lang="ru-RU" sz="1000" dirty="0">
                        <a:effectLst/>
                        <a:latin typeface="Book Antiqua" panose="0204060205030503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6253593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29607" marR="296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Book Antiqua" panose="0204060205030503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"Проведение подготовки и обучению неработающего населения способам защиты и действиям в чрезвычайных ситуациях, а так же способам защиты от опасностей, возникающих при ведении военных действий или в следствии этих действий в 2017 году"</a:t>
                      </a:r>
                    </a:p>
                  </a:txBody>
                  <a:tcPr marL="29607" marR="296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2764740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0065291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117</TotalTime>
  <Words>1215</Words>
  <Application>Microsoft Office PowerPoint</Application>
  <PresentationFormat>Произвольный</PresentationFormat>
  <Paragraphs>151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Грань</vt:lpstr>
      <vt:lpstr>Бюджет для граждан</vt:lpstr>
      <vt:lpstr>Бюджет для граждан внутригородского муниципального образования Санкт-Петербурга муниципальный округ № 15</vt:lpstr>
      <vt:lpstr>ОСНОВНЫЕ ПОНЯТИЯ И ОПРЕДЕЛЕНИЯ</vt:lpstr>
      <vt:lpstr>БЮДЖЕТ</vt:lpstr>
      <vt:lpstr>Сбалансированность бюджета по доходам и расходам </vt:lpstr>
      <vt:lpstr>ДОХОДЫ ОКРУГА на 2017 год, ВСЕГО в том числе налоговые доходы – 101 563,8 тысяч рублей                    неналоговые доходы – 1 915,0 тысяч рублей                    безвозмездные поступления – 16 982,8 тысяч рублей</vt:lpstr>
      <vt:lpstr>Структура доходов местного бюджета муниципального образования № 15  в 2017 году</vt:lpstr>
      <vt:lpstr>Структура расходов местного бюджета муниципального образования № 15  в 2017 году</vt:lpstr>
      <vt:lpstr>   МУНИЦИПАЛЬНЫЕ ПРОГРАММЫ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ПК Прометей</dc:creator>
  <cp:lastModifiedBy>Елена Владимировна Василькова</cp:lastModifiedBy>
  <cp:revision>19</cp:revision>
  <dcterms:created xsi:type="dcterms:W3CDTF">2017-08-16T08:53:46Z</dcterms:created>
  <dcterms:modified xsi:type="dcterms:W3CDTF">2018-03-28T12:15:58Z</dcterms:modified>
</cp:coreProperties>
</file>