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77" r:id="rId2"/>
    <p:sldId id="267" r:id="rId3"/>
    <p:sldId id="280" r:id="rId4"/>
    <p:sldId id="282" r:id="rId5"/>
    <p:sldId id="284" r:id="rId6"/>
    <p:sldId id="278" r:id="rId7"/>
    <p:sldId id="285" r:id="rId8"/>
    <p:sldId id="288" r:id="rId9"/>
    <p:sldId id="289" r:id="rId10"/>
    <p:sldId id="290" r:id="rId11"/>
    <p:sldId id="287" r:id="rId12"/>
    <p:sldId id="291" r:id="rId13"/>
    <p:sldId id="292" r:id="rId14"/>
    <p:sldId id="283" r:id="rId15"/>
  </p:sldIdLst>
  <p:sldSz cx="12192000" cy="6858000"/>
  <p:notesSz cx="6858000" cy="9144000"/>
  <p:defaultTextStyle>
    <a:defPPr rtl="0"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14" autoAdjust="0"/>
  </p:normalViewPr>
  <p:slideViewPr>
    <p:cSldViewPr snapToGrid="0">
      <p:cViewPr>
        <p:scale>
          <a:sx n="123" d="100"/>
          <a:sy n="123" d="100"/>
        </p:scale>
        <p:origin x="-114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90" d="100"/>
          <a:sy n="90" d="100"/>
        </p:scale>
        <p:origin x="3024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01B8FEED-3FEE-4866-B7FC-D7068D7F7017}" type="datetime1">
              <a:rPr lang="ru-RU" smtClean="0"/>
              <a:t>07.06.2018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2840BD58-3BFF-4EAF-BB8B-AC67FE801E47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10594369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33FC9C95-8E68-4902-ADDF-74C1A65F7A95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ru-RU" noProof="0" dirty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68322CDD-9D6C-4F63-9EC2-648226624108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851026550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ru-RU" smtClean="0"/>
              <a:t>1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0471245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rtl="0"/>
            <a:fld id="{68322CDD-9D6C-4F63-9EC2-648226624108}" type="slidenum">
              <a:rPr lang="ru-RU" smtClean="0"/>
              <a:t>2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480820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066800" y="2606040"/>
            <a:ext cx="10058400" cy="2743200"/>
          </a:xfrm>
        </p:spPr>
        <p:txBody>
          <a:bodyPr rtlCol="0" anchor="b">
            <a:normAutofit/>
          </a:bodyPr>
          <a:lstStyle>
            <a:lvl1pPr algn="l">
              <a:lnSpc>
                <a:spcPct val="80000"/>
              </a:lnSpc>
              <a:defRPr sz="6800">
                <a:solidFill>
                  <a:schemeClr val="tx1"/>
                </a:solidFill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066800" y="5360437"/>
            <a:ext cx="10058400" cy="365760"/>
          </a:xfrm>
        </p:spPr>
        <p:txBody>
          <a:bodyPr rtlCol="0">
            <a:normAutofit/>
          </a:bodyPr>
          <a:lstStyle>
            <a:lvl1pPr marL="0" indent="0" algn="l">
              <a:spcBef>
                <a:spcPts val="0"/>
              </a:spcBef>
              <a:buNone/>
              <a:defRPr sz="2000" b="1" cap="all" baseline="0">
                <a:solidFill>
                  <a:schemeClr val="accent1">
                    <a:lumMod val="75000"/>
                  </a:schemeClr>
                </a:solidFill>
                <a:effectLst/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ru-RU" noProof="0" smtClean="0"/>
              <a:t>Образец подзаголовка</a:t>
            </a:r>
            <a:endParaRPr lang="ru-RU" noProof="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5888736"/>
            <a:ext cx="12192000" cy="109728"/>
          </a:xfrm>
          <a:prstGeom prst="rect">
            <a:avLst/>
          </a:prstGeom>
          <a:ln>
            <a:noFill/>
          </a:ln>
          <a:effectLst>
            <a:outerShdw blurRad="25400" dist="25400" dir="54000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798862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4FF2E62D-1665-4D59-B162-2DE5A6F04318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112444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extLst mod="1">
    <p:ext uri="{DCECCB84-F9BA-43D5-87BE-67443E8EF086}">
      <p15:sldGuideLst xmlns:p15="http://schemas.microsoft.com/office/powerpoint/2012/main" xmlns=""/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66800" y="1565829"/>
            <a:ext cx="5943600" cy="4114800"/>
          </a:xfrm>
        </p:spPr>
        <p:txBody>
          <a:bodyPr rtlCol="0" anchor="b">
            <a:normAutofit/>
          </a:bodyPr>
          <a:lstStyle>
            <a:lvl1pPr>
              <a:lnSpc>
                <a:spcPct val="80000"/>
              </a:lnSpc>
              <a:defRPr sz="5400">
                <a:effectLst>
                  <a:outerShdw blurRad="38100" dist="25400" dir="18900000" algn="bl" rotWithShape="0">
                    <a:schemeClr val="bg1">
                      <a:alpha val="80000"/>
                    </a:schemeClr>
                  </a:outerShdw>
                </a:effectLst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066801" y="5682343"/>
            <a:ext cx="5943600" cy="410547"/>
          </a:xfrm>
        </p:spPr>
        <p:txBody>
          <a:bodyPr rtlCol="0">
            <a:normAutofit/>
          </a:bodyPr>
          <a:lstStyle>
            <a:lvl1pPr marL="0" indent="0">
              <a:spcBef>
                <a:spcPts val="0"/>
              </a:spcBef>
              <a:buNone/>
              <a:defRPr sz="2200" b="1" cap="all" baseline="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9" name="Прямоугольник 8"/>
          <p:cNvSpPr/>
          <p:nvPr userDrawn="1"/>
        </p:nvSpPr>
        <p:spPr>
          <a:xfrm>
            <a:off x="7707084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pic>
        <p:nvPicPr>
          <p:cNvPr id="8" name="Рисунок 7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7761948" y="283"/>
            <a:ext cx="4427508" cy="6856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780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1295400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199" y="1825625"/>
            <a:ext cx="4724400" cy="4117975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B8030614-4367-4221-93B4-E934B777FC81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4044567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1295400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67628" y="1828800"/>
            <a:ext cx="4727448" cy="641350"/>
          </a:xfrm>
        </p:spPr>
        <p:txBody>
          <a:bodyPr rtlCol="0" anchor="ctr">
            <a:normAutofit/>
          </a:bodyPr>
          <a:lstStyle>
            <a:lvl1pPr marL="0" indent="0">
              <a:spcBef>
                <a:spcPts val="0"/>
              </a:spcBef>
              <a:buNone/>
              <a:defRPr sz="20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69152" y="2470151"/>
            <a:ext cx="4727448" cy="34734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E2F5BD2F-801C-4DA8-94DB-7CA64FE6C124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397906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226B646-4C5C-451E-8746-83027F7A25BA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32389767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9EA71558-662B-4606-8C16-034FA3BBEDCA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1468172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Рисунок 8"/>
          <p:cNvPicPr>
            <a:picLocks noChangeAspect="1"/>
          </p:cNvPicPr>
          <p:nvPr userDrawn="1"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1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90302" y="685800"/>
            <a:ext cx="6126480" cy="548640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10" name="Прямоугольник 9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F43CD2CC-BE6D-49A2-972A-1C0882E50B7C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6673741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hidden">
          <a:xfrm>
            <a:off x="7766439" y="283"/>
            <a:ext cx="4435717" cy="6856286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29600" y="2514600"/>
            <a:ext cx="3474720" cy="1600200"/>
          </a:xfrm>
        </p:spPr>
        <p:txBody>
          <a:bodyPr rtlCol="0" anchor="b"/>
          <a:lstStyle>
            <a:lvl1pPr>
              <a:defRPr sz="3200">
                <a:solidFill>
                  <a:schemeClr val="accent1">
                    <a:lumMod val="75000"/>
                  </a:schemeClr>
                </a:solidFill>
              </a:defRPr>
            </a:lvl1pPr>
          </a:lstStyle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Рисунок 2" descr="Пустой заполнитель, вместо которого можно добавить изображение. Щелкните заполнитель и выберите изображение, которое необходимо добавить"/>
          <p:cNvSpPr>
            <a:spLocks noGrp="1"/>
          </p:cNvSpPr>
          <p:nvPr>
            <p:ph type="pic" idx="1"/>
          </p:nvPr>
        </p:nvSpPr>
        <p:spPr>
          <a:xfrm>
            <a:off x="0" y="1325880"/>
            <a:ext cx="6858000" cy="4206240"/>
          </a:xfrm>
          <a:solidFill>
            <a:schemeClr val="bg2"/>
          </a:solidFill>
          <a:effectLst>
            <a:outerShdw blurRad="63500" sx="101000" sy="101000" algn="ctr" rotWithShape="0">
              <a:prstClr val="black">
                <a:alpha val="15000"/>
              </a:prstClr>
            </a:outerShdw>
          </a:effectLst>
        </p:spPr>
        <p:txBody>
          <a:bodyPr rtlCol="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ru-RU" noProof="0" smtClean="0"/>
              <a:t>Вставка рисунка</a:t>
            </a:r>
            <a:endParaRPr lang="ru-RU" noProof="0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229600" y="4343400"/>
            <a:ext cx="3474720" cy="1188720"/>
          </a:xfrm>
        </p:spPr>
        <p:txBody>
          <a:bodyPr rtlCol="0">
            <a:normAutofit/>
          </a:bodyPr>
          <a:lstStyle>
            <a:lvl1pPr marL="0" indent="0">
              <a:spcBef>
                <a:spcPts val="800"/>
              </a:spcBef>
              <a:buNone/>
              <a:defRPr sz="18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ru-RU" noProof="0" smtClean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1EFDA024-F102-4B72-AA0D-6F32724066B7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  <p:sp>
        <p:nvSpPr>
          <p:cNvPr id="11" name="Прямоугольник 10"/>
          <p:cNvSpPr/>
          <p:nvPr userDrawn="1"/>
        </p:nvSpPr>
        <p:spPr>
          <a:xfrm>
            <a:off x="7711702" y="0"/>
            <a:ext cx="54864" cy="6858000"/>
          </a:xfrm>
          <a:prstGeom prst="rect">
            <a:avLst/>
          </a:prstGeom>
          <a:ln>
            <a:noFill/>
          </a:ln>
          <a:effectLst>
            <a:outerShdw blurRad="25400" dist="25400" algn="t" rotWithShape="0">
              <a:schemeClr val="bg1"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977249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75402B95-7679-482D-A422-4EACFBC29533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4771542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9525000" y="382230"/>
            <a:ext cx="1371600" cy="5561369"/>
          </a:xfrm>
        </p:spPr>
        <p:txBody>
          <a:bodyPr vert="eaVert" rtlCol="0"/>
          <a:lstStyle/>
          <a:p>
            <a:pPr rtl="0"/>
            <a:r>
              <a:rPr lang="ru-RU" noProof="0" smtClean="0"/>
              <a:t>Образец заголовка</a:t>
            </a:r>
            <a:endParaRPr lang="ru-RU" noProof="0" dirty="0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1295400" y="382230"/>
            <a:ext cx="7863840" cy="5561370"/>
          </a:xfrm>
        </p:spPr>
        <p:txBody>
          <a:bodyPr vert="eaVert" rtlCol="0"/>
          <a:lstStyle/>
          <a:p>
            <a:pPr lvl="0" rtl="0"/>
            <a:r>
              <a:rPr lang="ru-RU" noProof="0" smtClean="0"/>
              <a:t>Образец текста</a:t>
            </a:r>
          </a:p>
          <a:p>
            <a:pPr lvl="1" rtl="0"/>
            <a:r>
              <a:rPr lang="ru-RU" noProof="0" smtClean="0"/>
              <a:t>Второй уровень</a:t>
            </a:r>
          </a:p>
          <a:p>
            <a:pPr lvl="2" rtl="0"/>
            <a:r>
              <a:rPr lang="ru-RU" noProof="0" smtClean="0"/>
              <a:t>Третий уровень</a:t>
            </a:r>
          </a:p>
          <a:p>
            <a:pPr lvl="3" rtl="0"/>
            <a:r>
              <a:rPr lang="ru-RU" noProof="0" smtClean="0"/>
              <a:t>Четвертый уровень</a:t>
            </a:r>
          </a:p>
          <a:p>
            <a:pPr lvl="4" rtl="0"/>
            <a:r>
              <a:rPr lang="ru-RU" noProof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fld id="{6FF72A1C-BD29-4D93-B585-4FBE8D28F723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E31375A4-56A4-47D6-9801-1991572033F7}" type="slidenum">
              <a:rPr lang="ru-RU" noProof="0" smtClean="0"/>
              <a:t>‹#›</a:t>
            </a:fld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25246350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pPr rtl="0"/>
            <a:r>
              <a:rPr lang="ru-RU" noProof="0" dirty="0" smtClean="0"/>
              <a:t>Образец заголовка</a:t>
            </a:r>
            <a:endParaRPr lang="ru-RU" noProof="0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295400" y="1828800"/>
            <a:ext cx="96012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ru-RU" noProof="0" dirty="0" smtClean="0"/>
              <a:t>Щелкните, чтобы изменить стили текста образца слайда</a:t>
            </a:r>
          </a:p>
          <a:p>
            <a:pPr lvl="1" rtl="0"/>
            <a:r>
              <a:rPr lang="ru-RU" noProof="0" dirty="0" smtClean="0"/>
              <a:t>Второй уровень</a:t>
            </a:r>
          </a:p>
          <a:p>
            <a:pPr lvl="2" rtl="0"/>
            <a:r>
              <a:rPr lang="ru-RU" noProof="0" dirty="0" smtClean="0"/>
              <a:t>Третий уровень</a:t>
            </a:r>
          </a:p>
          <a:p>
            <a:pPr lvl="3" rtl="0"/>
            <a:r>
              <a:rPr lang="ru-RU" noProof="0" dirty="0" smtClean="0"/>
              <a:t>Четвертый уровень</a:t>
            </a:r>
          </a:p>
          <a:p>
            <a:pPr lvl="4" rtl="0"/>
            <a:r>
              <a:rPr lang="ru-RU" noProof="0" dirty="0" smtClean="0"/>
              <a:t>Пятый уровень</a:t>
            </a:r>
            <a:endParaRPr lang="ru-RU" noProof="0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1295400" y="6419462"/>
            <a:ext cx="5181600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/>
                </a:solidFill>
              </a:defRPr>
            </a:lvl1pPr>
          </a:lstStyle>
          <a:p>
            <a:pPr rtl="0"/>
            <a:r>
              <a:rPr lang="ru-RU" noProof="0" dirty="0" smtClean="0"/>
              <a:t>Добавить нижний колонтитул</a:t>
            </a:r>
            <a:endParaRPr lang="ru-RU" noProof="0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556170" y="6419462"/>
            <a:ext cx="1351383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25C6DECE-EE57-40D1-BFE5-F20B23D9A736}" type="datetime1">
              <a:rPr lang="ru-RU" noProof="0" smtClean="0"/>
              <a:t>07.06.2018</a:t>
            </a:fld>
            <a:endParaRPr lang="ru-RU" noProof="0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10198358" y="6419462"/>
            <a:ext cx="698241" cy="2389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/>
                </a:solidFill>
              </a:defRPr>
            </a:lvl1pPr>
          </a:lstStyle>
          <a:p>
            <a:pPr rtl="0"/>
            <a:fld id="{E31375A4-56A4-47D6-9801-1991572033F7}" type="slidenum">
              <a:rPr lang="ru-RU" noProof="0" smtClean="0"/>
              <a:pPr/>
              <a:t>‹#›</a:t>
            </a:fld>
            <a:endParaRPr lang="ru-RU" noProof="0" dirty="0"/>
          </a:p>
        </p:txBody>
      </p:sp>
      <p:sp>
        <p:nvSpPr>
          <p:cNvPr id="8" name="Прямоугольник 7"/>
          <p:cNvSpPr/>
          <p:nvPr userDrawn="1"/>
        </p:nvSpPr>
        <p:spPr>
          <a:xfrm>
            <a:off x="0" y="6257036"/>
            <a:ext cx="12192000" cy="54864"/>
          </a:xfrm>
          <a:prstGeom prst="rect">
            <a:avLst/>
          </a:prstGeom>
          <a:ln>
            <a:noFill/>
          </a:ln>
          <a:effectLst>
            <a:innerShdw blurRad="25400" dist="12700" dir="16200000">
              <a:schemeClr val="accent1">
                <a:lumMod val="50000"/>
                <a:alpha val="50000"/>
              </a:schemeClr>
            </a:inn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ru-RU" noProof="0" dirty="0"/>
          </a:p>
        </p:txBody>
      </p:sp>
    </p:spTree>
    <p:extLst>
      <p:ext uri="{BB962C8B-B14F-4D97-AF65-F5344CB8AC3E}">
        <p14:creationId xmlns:p14="http://schemas.microsoft.com/office/powerpoint/2010/main" val="194325986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200" b="1" kern="1200" cap="all" baseline="0">
          <a:solidFill>
            <a:schemeClr val="accent1"/>
          </a:solidFill>
          <a:effectLst>
            <a:outerShdw blurRad="38100" dist="25400" dir="18900000" algn="bl" rotWithShape="0">
              <a:schemeClr val="bg1">
                <a:alpha val="80000"/>
              </a:schemeClr>
            </a:outerShdw>
          </a:effectLst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Clr>
          <a:schemeClr val="accent1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377440" indent="-22860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Char char="•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423160" indent="0" algn="l" defTabSz="914400" rtl="0" eaLnBrk="1" latinLnBrk="0" hangingPunct="1">
        <a:lnSpc>
          <a:spcPct val="90000"/>
        </a:lnSpc>
        <a:spcBef>
          <a:spcPts val="800"/>
        </a:spcBef>
        <a:buClr>
          <a:schemeClr val="accent1"/>
        </a:buClr>
        <a:buFont typeface="Arial" pitchFamily="34" charset="0"/>
        <a:buNone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 xmlns="">
        <p15:guide id="1" orient="horz" pos="2160" userDrawn="1">
          <p15:clr>
            <a:srgbClr val="F26B43"/>
          </p15:clr>
        </p15:guide>
        <p15:guide id="10" pos="384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93683" y="409904"/>
            <a:ext cx="10731061" cy="3184634"/>
          </a:xfrm>
        </p:spPr>
        <p:txBody>
          <a:bodyPr rtlCol="0">
            <a:normAutofit/>
          </a:bodyPr>
          <a:lstStyle/>
          <a:p>
            <a:pPr algn="ctr" rtl="0"/>
            <a:r>
              <a:rPr lang="ru-RU" sz="5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«Формирование комфортной городской среды»</a:t>
            </a:r>
            <a:endParaRPr lang="ru-RU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36331" y="5360437"/>
            <a:ext cx="11403724" cy="365760"/>
          </a:xfrm>
        </p:spPr>
        <p:txBody>
          <a:bodyPr rtlCol="0">
            <a:noAutofit/>
          </a:bodyPr>
          <a:lstStyle/>
          <a:p>
            <a:pPr algn="ctr" rtl="0"/>
            <a:r>
              <a:rPr lang="ru-RU" sz="1700" dirty="0" smtClean="0">
                <a:solidFill>
                  <a:schemeClr val="tx1"/>
                </a:solidFill>
              </a:rPr>
              <a:t>ВНУТРИГОРОДСКОЕ МУНИЦИПАЛЬНОЕ ОБРАЗОВАНИЕ Санкт-Петербурга Муниципальный округ № 15</a:t>
            </a:r>
            <a:endParaRPr lang="ru-RU" sz="17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226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 rtlCol="0">
            <a:noAutofit/>
          </a:bodyPr>
          <a:lstStyle/>
          <a:p>
            <a:pPr algn="ctr" rtl="0"/>
            <a:r>
              <a:rPr lang="ru-RU" sz="24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Комплексное благоустройство внутриквартальной территории по адресу: проспект Культуры, д. 24 корп. 1</a:t>
            </a:r>
            <a:endParaRPr lang="ru-RU" sz="24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81891" y="1828800"/>
            <a:ext cx="11317183" cy="4114800"/>
          </a:xfrm>
        </p:spPr>
        <p:txBody>
          <a:bodyPr rtlCol="0">
            <a:normAutofit/>
          </a:bodyPr>
          <a:lstStyle/>
          <a:p>
            <a:pPr marL="45720" indent="0" algn="just">
              <a:buNone/>
            </a:pPr>
            <a:endParaRPr lang="ru-RU" sz="3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комплексного благоустройства внутриквартальной территории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по адресу:</a:t>
            </a:r>
          </a:p>
          <a:p>
            <a:pPr marL="4572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г. Санкт-Петербург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проспект Культуры,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№ 24, 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корп.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1, разработан на основании: </a:t>
            </a:r>
          </a:p>
          <a:p>
            <a:pPr marL="45720" indent="0" algn="just">
              <a:buNone/>
            </a:pP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algn="just"/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разрешительного 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письма комитета по градостроительству и архитектуре; </a:t>
            </a:r>
          </a:p>
        </p:txBody>
      </p:sp>
    </p:spTree>
    <p:extLst>
      <p:ext uri="{BB962C8B-B14F-4D97-AF65-F5344CB8AC3E}">
        <p14:creationId xmlns:p14="http://schemas.microsoft.com/office/powerpoint/2010/main" val="142462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0999"/>
            <a:ext cx="9601200" cy="2006011"/>
          </a:xfrm>
        </p:spPr>
        <p:txBody>
          <a:bodyPr>
            <a:no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Участок проектирования является частью внутриквартальной территории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ограничен на западе территорией школы № 103, на севере – жилым домом 27, корп. 2 по ул. Руднева, на востоке – жилым домом 24, корп. 1 по пр. Культуры,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на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юге - жилым домом 24, корп. 2 по пр. Культуры. В настоящее время территория имеет неблагоустроенные газон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пешеходные дорожки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295400" y="2869324"/>
            <a:ext cx="9601200" cy="3074276"/>
          </a:xfrm>
        </p:spPr>
        <p:txBody>
          <a:bodyPr/>
          <a:lstStyle/>
          <a:p>
            <a:endParaRPr lang="ru-RU" dirty="0" smtClean="0"/>
          </a:p>
          <a:p>
            <a:endParaRPr lang="ru-RU" dirty="0"/>
          </a:p>
        </p:txBody>
      </p:sp>
      <p:graphicFrame>
        <p:nvGraphicFramePr>
          <p:cNvPr id="8" name="Таблица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97520279"/>
              </p:ext>
            </p:extLst>
          </p:nvPr>
        </p:nvGraphicFramePr>
        <p:xfrm>
          <a:off x="1608082" y="3470635"/>
          <a:ext cx="8828690" cy="1760982"/>
        </p:xfrm>
        <a:graphic>
          <a:graphicData uri="http://schemas.openxmlformats.org/drawingml/2006/table">
            <a:tbl>
              <a:tblPr>
                <a:tableStyleId>{B301B821-A1FF-4177-AEE7-76D212191A09}</a:tableStyleId>
              </a:tblPr>
              <a:tblGrid>
                <a:gridCol w="4879302">
                  <a:extLst>
                    <a:ext uri="{9D8B030D-6E8A-4147-A177-3AD203B41FA5}">
                      <a16:colId xmlns:a16="http://schemas.microsoft.com/office/drawing/2014/main" xmlns="" val="4152618539"/>
                    </a:ext>
                  </a:extLst>
                </a:gridCol>
                <a:gridCol w="1794182">
                  <a:extLst>
                    <a:ext uri="{9D8B030D-6E8A-4147-A177-3AD203B41FA5}">
                      <a16:colId xmlns:a16="http://schemas.microsoft.com/office/drawing/2014/main" xmlns="" val="4071387534"/>
                    </a:ext>
                  </a:extLst>
                </a:gridCol>
                <a:gridCol w="2155206">
                  <a:extLst>
                    <a:ext uri="{9D8B030D-6E8A-4147-A177-3AD203B41FA5}">
                      <a16:colId xmlns:a16="http://schemas.microsoft.com/office/drawing/2014/main" xmlns="" val="3497286723"/>
                    </a:ext>
                  </a:extLst>
                </a:gridCol>
              </a:tblGrid>
              <a:tr h="511551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Площадь, м2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Площадь, % </a:t>
                      </a:r>
                    </a:p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90040571"/>
                  </a:ext>
                </a:extLst>
              </a:tr>
              <a:tr h="2557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Площадь участка в границах проектирования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11071,9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100 </a:t>
                      </a:r>
                      <a:endParaRPr lang="ru-RU" sz="180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394975676"/>
                  </a:ext>
                </a:extLst>
              </a:tr>
              <a:tr h="2557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Площадь плиточного мощения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1127,8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96888636"/>
                  </a:ext>
                </a:extLst>
              </a:tr>
              <a:tr h="2557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Площадь полимерного покрытия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591,1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5,3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793365887"/>
                  </a:ext>
                </a:extLst>
              </a:tr>
              <a:tr h="255776"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Площадь озеленения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7672,7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800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69,3 </a:t>
                      </a:r>
                      <a:endParaRPr lang="ru-RU" sz="1800" dirty="0">
                        <a:solidFill>
                          <a:schemeClr val="tx1"/>
                        </a:solidFill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44757710"/>
                  </a:ext>
                </a:extLst>
              </a:tr>
            </a:tbl>
          </a:graphicData>
        </a:graphic>
      </p:graphicFrame>
      <p:sp>
        <p:nvSpPr>
          <p:cNvPr id="9" name="Rectangle 3"/>
          <p:cNvSpPr>
            <a:spLocks noChangeArrowheads="1"/>
          </p:cNvSpPr>
          <p:nvPr/>
        </p:nvSpPr>
        <p:spPr bwMode="auto">
          <a:xfrm>
            <a:off x="1399189" y="2017679"/>
            <a:ext cx="9393621" cy="17235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ru-RU" altLang="ru-RU" sz="2000" b="1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ОСНОВНЫЕ ТЕХНИКО-ЭКОНОМИЧЕСКИЕ ПОКАЗАТЕЛИ УЧАСТКА ПРОЕКТИРОВАНИЯ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16631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365234"/>
          </a:xfrm>
        </p:spPr>
        <p:txBody>
          <a:bodyPr>
            <a:noAutofit/>
          </a:bodyPr>
          <a:lstStyle/>
          <a:p>
            <a:pPr algn="ctr"/>
            <a:r>
              <a:rPr lang="ru-RU" sz="2000" dirty="0" err="1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Фотофиксация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</a:t>
            </a:r>
            <a:r>
              <a:rPr lang="ru-RU" sz="2000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до благоустройства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3379" y="1156138"/>
            <a:ext cx="5126421" cy="4506089"/>
          </a:xfrm>
          <a:prstGeom prst="rect">
            <a:avLst/>
          </a:prstGeom>
          <a:noFill/>
          <a:ln>
            <a:noFill/>
          </a:ln>
        </p:spPr>
      </p:pic>
      <p:pic>
        <p:nvPicPr>
          <p:cNvPr id="6" name="Объект 5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4752" y="1156138"/>
            <a:ext cx="5115910" cy="4509498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30923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627993"/>
          </a:xfrm>
        </p:spPr>
        <p:txBody>
          <a:bodyPr>
            <a:normAutofit/>
          </a:bodyPr>
          <a:lstStyle/>
          <a:p>
            <a:pPr algn="ctr"/>
            <a:r>
              <a:rPr lang="ru-RU" sz="20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Фотофиксация</a:t>
            </a:r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территории до благоустройства</a:t>
            </a:r>
            <a:endParaRPr lang="ru-RU" sz="2000" dirty="0">
              <a:effectLst/>
            </a:endParaRPr>
          </a:p>
        </p:txBody>
      </p:sp>
      <p:pic>
        <p:nvPicPr>
          <p:cNvPr id="6" name="Объект 5"/>
          <p:cNvPicPr>
            <a:picLocks noGrp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95400" y="1825625"/>
            <a:ext cx="4724400" cy="4117975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Объект 6"/>
          <p:cNvPicPr>
            <a:picLocks noGrp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05600" y="1825625"/>
            <a:ext cx="4190999" cy="4117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571377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chemeClr val="tx1"/>
                </a:solidFill>
                <a:effectLst/>
              </a:rPr>
              <a:t>Генеральный план благоустройства территории</a:t>
            </a:r>
            <a:endParaRPr lang="ru-RU" dirty="0">
              <a:solidFill>
                <a:schemeClr val="tx1"/>
              </a:solidFill>
              <a:effectLst/>
            </a:endParaRPr>
          </a:p>
        </p:txBody>
      </p:sp>
      <p:pic>
        <p:nvPicPr>
          <p:cNvPr id="4" name="Объект 3" descr="\\Dc01\docs\МО\korsakov\Рабочий стол\1.jpeg"/>
          <p:cNvPicPr>
            <a:picLocks noGrp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972977" y="1524000"/>
            <a:ext cx="4762805" cy="4419599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Объект 5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4724400" cy="4117975"/>
          </a:xfrm>
        </p:spPr>
        <p:txBody>
          <a:bodyPr>
            <a:normAutofit lnSpcReduction="10000"/>
          </a:bodyPr>
          <a:lstStyle/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внутриквартального благоустройства предусматривает: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устройство пешеходных дорожек;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устройство детских площадок с полимерным покрытием;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устройство площадок для активного отдыха с полимерным покрытием;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устройство зоны отдыха со скамьями; </a:t>
            </a:r>
          </a:p>
          <a:p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озеленение территории. 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85323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659524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Детских игровых площадок, площадок для активного отдыха  и зон отдыха</a:t>
            </a:r>
            <a:endParaRPr lang="ru-RU" sz="20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6440" y="1040524"/>
            <a:ext cx="4456387" cy="4903077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199" y="1040525"/>
            <a:ext cx="4724400" cy="4903076"/>
          </a:xfrm>
        </p:spPr>
        <p:txBody>
          <a:bodyPr>
            <a:normAutofit fontScale="92500" lnSpcReduction="10000"/>
          </a:bodyPr>
          <a:lstStyle/>
          <a:p>
            <a:pPr algn="just"/>
            <a:r>
              <a:rPr lang="ru-RU" sz="2100" b="1" dirty="0"/>
              <a:t>В границах проектирование предусматривается размещение детских площадок и площадок для активного отдыха с полимерным покрытием, зоны отдыха со скамьями и пешеходных дорожек с плиточным мощением. Детские площадки и площадки для активного отдыха оснащаются игровым и спортивным оборудованием, скамьями для отдыха и урнами. </a:t>
            </a:r>
          </a:p>
          <a:p>
            <a:pPr algn="just"/>
            <a:r>
              <a:rPr lang="ru-RU" sz="21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</a:t>
            </a:r>
            <a:r>
              <a:rPr lang="ru-RU" sz="21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для площадок изготовлено фирмой «КСИЛ». Расстояние между элементами игрового оборудования устанавливается с учётом размеров площадки и нормативных зон безопасности.</a:t>
            </a:r>
          </a:p>
        </p:txBody>
      </p:sp>
    </p:spTree>
    <p:extLst>
      <p:ext uri="{BB962C8B-B14F-4D97-AF65-F5344CB8AC3E}">
        <p14:creationId xmlns:p14="http://schemas.microsoft.com/office/powerpoint/2010/main" val="3507712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6174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Детских игровых площадок, площадок для активного отдыха  и зон отдыха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4607" y="1177159"/>
            <a:ext cx="3998488" cy="4766441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69876" y="1177159"/>
            <a:ext cx="4319752" cy="4766441"/>
          </a:xfrm>
        </p:spPr>
      </p:pic>
    </p:spTree>
    <p:extLst>
      <p:ext uri="{BB962C8B-B14F-4D97-AF65-F5344CB8AC3E}">
        <p14:creationId xmlns:p14="http://schemas.microsoft.com/office/powerpoint/2010/main" val="12342656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617483"/>
          </a:xfrm>
        </p:spPr>
        <p:txBody>
          <a:bodyPr>
            <a:normAutofit fontScale="90000"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Детских игровых площадок, площадок для активного отдыха  и зон отдыха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7255" y="998484"/>
            <a:ext cx="4303289" cy="4776952"/>
          </a:xfrm>
        </p:spPr>
      </p:pic>
      <p:pic>
        <p:nvPicPr>
          <p:cNvPr id="6" name="Объект 5"/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48552" y="998483"/>
            <a:ext cx="4193627" cy="4776953"/>
          </a:xfrm>
        </p:spPr>
      </p:pic>
    </p:spTree>
    <p:extLst>
      <p:ext uri="{BB962C8B-B14F-4D97-AF65-F5344CB8AC3E}">
        <p14:creationId xmlns:p14="http://schemas.microsoft.com/office/powerpoint/2010/main" val="2830785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701566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Оборудование Детских игровых площадок, площадок для активного отдыха  и зон отдыха</a:t>
            </a:r>
            <a:endParaRPr lang="ru-RU" sz="2000" dirty="0"/>
          </a:p>
        </p:txBody>
      </p:sp>
      <p:pic>
        <p:nvPicPr>
          <p:cNvPr id="5" name="Объект 4"/>
          <p:cNvPicPr>
            <a:picLocks noGrp="1" noChangeAspect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0110" y="1082567"/>
            <a:ext cx="4492475" cy="4861034"/>
          </a:xfrm>
        </p:spPr>
      </p:pic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199" y="1828799"/>
            <a:ext cx="4724400" cy="4114801"/>
          </a:xfrm>
        </p:spPr>
        <p:txBody>
          <a:bodyPr>
            <a:normAutofit/>
          </a:bodyPr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В проекте проработана пешеходная зона с зоной отдыха со скамьями, обеспечивающая удобное движение пешеходов по внутриквартальной территории.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Детские площадки располагаются на нормированных расстояниях </a:t>
            </a:r>
            <a:b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от внутриквартальных проездов и фасадов зданий окружающей жилой застройки. </a:t>
            </a: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 algn="just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8570580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407276"/>
          </a:xfrm>
        </p:spPr>
        <p:txBody>
          <a:bodyPr>
            <a:normAutofit/>
          </a:bodyPr>
          <a:lstStyle/>
          <a:p>
            <a:pPr algn="ctr"/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Пешеходные дорожки</a:t>
            </a:r>
            <a:endParaRPr lang="ru-RU" sz="2000" dirty="0"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8" name="Объект 7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43529" y="893379"/>
            <a:ext cx="4696659" cy="504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Объект 9"/>
          <p:cNvSpPr>
            <a:spLocks noGrp="1"/>
          </p:cNvSpPr>
          <p:nvPr>
            <p:ph sz="half" idx="2"/>
          </p:nvPr>
        </p:nvSpPr>
        <p:spPr>
          <a:xfrm>
            <a:off x="5759532" y="893379"/>
            <a:ext cx="6198920" cy="5050221"/>
          </a:xfrm>
        </p:spPr>
        <p:txBody>
          <a:bodyPr>
            <a:normAutofit fontScale="92500"/>
          </a:bodyPr>
          <a:lstStyle/>
          <a:p>
            <a:pPr fontAlgn="t"/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плиточного мощения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1127,8 кв. м.</a:t>
            </a:r>
          </a:p>
          <a:p>
            <a:pPr fontAlgn="t"/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Площадь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полимерного покрытия </a:t>
            </a: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591,1 кв. м.</a:t>
            </a:r>
          </a:p>
          <a:p>
            <a:pPr marL="45720" indent="0">
              <a:buNone/>
            </a:pP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Проблема подтопления дорожек и площадок решена с помощью выделения наиболее сухих зон участка, подбором слоев покрытий, а также посадкой деревьев и кустарников, обеспечивающих наибольшее поглощение влаги и способствующих осушению территории</a:t>
            </a:r>
          </a:p>
          <a:p>
            <a:pPr marL="45720" indent="0">
              <a:buNone/>
            </a:pPr>
            <a:r>
              <a:rPr lang="ru-RU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Освещения </a:t>
            </a:r>
            <a:r>
              <a:rPr lang="ru-RU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территории учтено при разработке проекта по прокладке электрического кабеля и установке опор освещения кв. 27 и кв. 26 по проекту: этап 6. микрорайон (пр. Просвещения-пр. Культуры - пр. Луначарского - ул. Руднева) Комитета по энергетике и инженерному обеспечению Санкт-Петербурга. </a:t>
            </a:r>
          </a:p>
          <a:p>
            <a:pPr marL="45720" indent="0">
              <a:buNone/>
            </a:pP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96035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379021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озеленение</a:t>
            </a:r>
            <a:endParaRPr lang="ru-RU" sz="2000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199" y="760021"/>
            <a:ext cx="4919354" cy="5183579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</a:t>
            </a:r>
          </a:p>
          <a:p>
            <a:pPr marL="45720" indent="0">
              <a:buNone/>
            </a:pP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" indent="0">
              <a:buNone/>
            </a:pP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Посадочная ведомость: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 шаровидная – 33 шт.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Береза бородавчатая – 16 шт.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Береза </a:t>
            </a:r>
            <a:r>
              <a:rPr lang="ru-RU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повислая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– 6 шт.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Ива пурпурная – 222 шт.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Засев многолетних трав – 7672,7 кв. м.</a:t>
            </a:r>
          </a:p>
          <a:p>
            <a:pPr marL="45720" indent="0" algn="just">
              <a:buNone/>
            </a:pPr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5" name="Объект 8"/>
          <p:cNvPicPr>
            <a:picLocks noGrp="1" noChangeAspect="1"/>
          </p:cNvPicPr>
          <p:nvPr>
            <p:ph sz="half"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0639" y="760021"/>
            <a:ext cx="4928027" cy="5183579"/>
          </a:xfrm>
        </p:spPr>
      </p:pic>
    </p:spTree>
    <p:extLst>
      <p:ext uri="{BB962C8B-B14F-4D97-AF65-F5344CB8AC3E}">
        <p14:creationId xmlns:p14="http://schemas.microsoft.com/office/powerpoint/2010/main" val="24139643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381000"/>
            <a:ext cx="9601200" cy="438397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Благоустройство территории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Свободные от пешеходных зон и площадок участки территории проектирования площадью 7672.7 кв. м. озеленяются путем создания газона лугового типа (посев многолетних трав).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После завершения строительных работ производится благоустройство территории. Выполняются планировочные работы, ликвидируются ненужные выемки и насыпи. По краям пешеходных дорожек и площадок производится засыпка прилегающих кромок грунтом с последующим засеванием трав. </a:t>
            </a:r>
          </a:p>
          <a:p>
            <a:pPr algn="just"/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Проектом предусмотрена установка 335,7 </a:t>
            </a:r>
            <a:r>
              <a:rPr lang="ru-RU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п.м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газонного ограждения территории внутриквартального озеленения в соответствии с планом озеленения территории и планом расположения МАФ. </a:t>
            </a:r>
          </a:p>
        </p:txBody>
      </p:sp>
    </p:spTree>
    <p:extLst>
      <p:ext uri="{BB962C8B-B14F-4D97-AF65-F5344CB8AC3E}">
        <p14:creationId xmlns:p14="http://schemas.microsoft.com/office/powerpoint/2010/main" val="41183479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295400" y="504497"/>
            <a:ext cx="9601200" cy="420414"/>
          </a:xfrm>
        </p:spPr>
        <p:txBody>
          <a:bodyPr>
            <a:normAutofit/>
          </a:bodyPr>
          <a:lstStyle/>
          <a:p>
            <a:pPr algn="ctr"/>
            <a:r>
              <a:rPr lang="ru-RU" sz="20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ПЕРЕЧЕНЬ МЕРОПРИЯТИЙ ПО ОХРАНЕ ОКРУЖАЮЩЕЙ </a:t>
            </a:r>
            <a:r>
              <a:rPr lang="ru-RU" sz="2000" dirty="0" smtClean="0"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СРЕДЫ</a:t>
            </a:r>
            <a:endParaRPr lang="ru-RU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endParaRPr lang="ru-RU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Проект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благоустройства выполнен с максимальным сохранением зелёных насаждений. В целях уменьшения пылевыделения свободные от пешеходных зон </a:t>
            </a:r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и </a:t>
            </a:r>
            <a:r>
              <a:rPr lang="ru-RU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площадок участки территории проектирования озеленяются путем создания газона лугового типа (посев многолетних трав).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0986777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Бизнес-презентация 16х9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_15459414_TF03031023.potx" id="{4C3B2409-532D-4AD1-AD7A-90A4CA81EAF2}" vid="{F12BCF30-C162-47D1-85FF-F1923DC5C4F4}"/>
    </a:ext>
  </a:extLst>
</a:theme>
</file>

<file path=ppt/theme/theme2.xml><?xml version="1.0" encoding="utf-8"?>
<a:theme xmlns:a="http://schemas.openxmlformats.org/drawingml/2006/main" name="Тема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RedLineBusiness_16x9">
      <a:dk1>
        <a:srgbClr val="514A40"/>
      </a:dk1>
      <a:lt1>
        <a:sysClr val="window" lastClr="FFFFFF"/>
      </a:lt1>
      <a:dk2>
        <a:srgbClr val="000000"/>
      </a:dk2>
      <a:lt2>
        <a:srgbClr val="F9F7F3"/>
      </a:lt2>
      <a:accent1>
        <a:srgbClr val="A85229"/>
      </a:accent1>
      <a:accent2>
        <a:srgbClr val="98916E"/>
      </a:accent2>
      <a:accent3>
        <a:srgbClr val="C9A645"/>
      </a:accent3>
      <a:accent4>
        <a:srgbClr val="76A7B2"/>
      </a:accent4>
      <a:accent5>
        <a:srgbClr val="82A670"/>
      </a:accent5>
      <a:accent6>
        <a:srgbClr val="896170"/>
      </a:accent6>
      <a:hlink>
        <a:srgbClr val="A85229"/>
      </a:hlink>
      <a:folHlink>
        <a:srgbClr val="98916E"/>
      </a:folHlink>
    </a:clrScheme>
    <a:fontScheme name="Cambria">
      <a:maj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mbria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57000"/>
                <a:satMod val="101000"/>
              </a:schemeClr>
            </a:gs>
            <a:gs pos="50000">
              <a:schemeClr val="phClr">
                <a:lumMod val="137000"/>
                <a:satMod val="103000"/>
              </a:schemeClr>
            </a:gs>
            <a:gs pos="100000">
              <a:schemeClr val="phClr">
                <a:lumMod val="115000"/>
                <a:satMod val="109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18000"/>
              </a:schemeClr>
            </a:gs>
            <a:gs pos="50000">
              <a:schemeClr val="phClr">
                <a:satMod val="89000"/>
                <a:lumMod val="91000"/>
              </a:schemeClr>
            </a:gs>
            <a:gs pos="100000">
              <a:schemeClr val="phClr">
                <a:lumMod val="6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100000"/>
                <a:satMod val="100000"/>
                <a:shade val="0"/>
              </a:schemeClr>
            </a:gs>
            <a:gs pos="0">
              <a:scrgbClr r="0" g="0" b="0"/>
            </a:gs>
            <a:gs pos="100000">
              <a:schemeClr val="phClr">
                <a:shade val="100000"/>
                <a:sat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Деловая презентация (широкоэкранный формат)</Template>
  <TotalTime>137</TotalTime>
  <Words>630</Words>
  <Application>Microsoft Office PowerPoint</Application>
  <PresentationFormat>Произвольный</PresentationFormat>
  <Paragraphs>69</Paragraphs>
  <Slides>14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15" baseType="lpstr">
      <vt:lpstr>Бизнес-презентация 16х9</vt:lpstr>
      <vt:lpstr>«Формирование комфортной городской среды»</vt:lpstr>
      <vt:lpstr>Комплексное благоустройство внутриквартальной территории по адресу: проспект Культуры, д. 24 корп. 1</vt:lpstr>
      <vt:lpstr>Участок проектирования является частью внутриквартальной территории и ограничен на западе территорией школы № 103, на севере – жилым домом 27, корп. 2 по ул. Руднева, на востоке – жилым домом 24, корп. 1 по пр. Культуры, на юге - жилым домом 24, корп. 2 по пр. Культуры. В настоящее время территория имеет неблагоустроенные газон и пешеходные дорожки.</vt:lpstr>
      <vt:lpstr>Фотофиксация территории до благоустройства</vt:lpstr>
      <vt:lpstr>Фотофиксация территории до благоустройства</vt:lpstr>
      <vt:lpstr>Генеральный план благоустройства территории</vt:lpstr>
      <vt:lpstr>Оборудование Детских игровых площадок, площадок для активного отдыха  и зон отдыха</vt:lpstr>
      <vt:lpstr>Оборудование Детских игровых площадок, площадок для активного отдыха  и зон отдыха</vt:lpstr>
      <vt:lpstr>Оборудование Детских игровых площадок, площадок для активного отдыха  и зон отдыха</vt:lpstr>
      <vt:lpstr>Оборудование Детских игровых площадок, площадок для активного отдыха  и зон отдыха</vt:lpstr>
      <vt:lpstr>Пешеходные дорожки</vt:lpstr>
      <vt:lpstr>озеленение</vt:lpstr>
      <vt:lpstr>Благоустройство территории</vt:lpstr>
      <vt:lpstr>ПЕРЕЧЕНЬ МЕРОПРИЯТИЙ ПО ОХРАНЕ ОКРУЖАЮЩЕЙ СРЕДЫ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«Формирование комфортной городской среды»</dc:title>
  <dc:creator>Владимир Рудольфович Афонин</dc:creator>
  <cp:lastModifiedBy>Елена Владимировна Василькова</cp:lastModifiedBy>
  <cp:revision>24</cp:revision>
  <dcterms:created xsi:type="dcterms:W3CDTF">2018-04-18T11:25:41Z</dcterms:created>
  <dcterms:modified xsi:type="dcterms:W3CDTF">2018-06-07T07:36:09Z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0x010100AA3F7D94069FF64A86F7DFF56D60E3BE</vt:lpwstr>
  </property>
</Properties>
</file>