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69" r:id="rId3"/>
    <p:sldId id="260" r:id="rId4"/>
    <p:sldId id="262" r:id="rId5"/>
    <p:sldId id="263" r:id="rId6"/>
    <p:sldId id="259" r:id="rId7"/>
    <p:sldId id="265" r:id="rId8"/>
    <p:sldId id="261" r:id="rId9"/>
    <p:sldId id="268" r:id="rId10"/>
    <p:sldId id="283" r:id="rId11"/>
    <p:sldId id="28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711" autoAdjust="0"/>
  </p:normalViewPr>
  <p:slideViewPr>
    <p:cSldViewPr snapToGrid="0">
      <p:cViewPr>
        <p:scale>
          <a:sx n="117" d="100"/>
          <a:sy n="117" d="100"/>
        </p:scale>
        <p:origin x="-108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479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68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080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023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476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988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814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910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799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083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633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890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0889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6953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0615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101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12.09.2018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525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15.spb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  <a:ea typeface="SimSun-ExtB" panose="02010609060101010101" pitchFamily="49" charset="-122"/>
              </a:rPr>
              <a:t>Бюджет для граждан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2019767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Внутригородское муниципальное образование Санкт-Петербург муниципальный округ № 15</a:t>
            </a: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2018 год</a:t>
            </a:r>
          </a:p>
        </p:txBody>
      </p:sp>
    </p:spTree>
    <p:extLst>
      <p:ext uri="{BB962C8B-B14F-4D97-AF65-F5344CB8AC3E}">
        <p14:creationId xmlns:p14="http://schemas.microsoft.com/office/powerpoint/2010/main" val="3838055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310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Бюджет для граждан внутригородского муниципального образования Санкт-Петербурга муниципальный округ № 15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82701"/>
            <a:ext cx="8596668" cy="475866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>
                <a:latin typeface="Book Antiqua" panose="02040602050305030304" pitchFamily="18" charset="0"/>
              </a:rPr>
              <a:t>«Бюджет для граждан»- это упрощенная версия бюджетного документа, которая использует доступные форматы, чтобы облегчить для граждан понимание бюджета. «Бюджет для граждан»  разрабатывается  и публикуется в открытом доступе в целях предоставления гражданам актуальной информации о бюджете, задачах и планируемых мероприятий, относящихся к вопросам местного значения муниципального образования № 15. 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Бюджет Муниципального образования Санкт-Петербурга муниципальный округ  № 15 является (неотъемлемой) консолидированной частью бюджета Санкт-Петербурга и направлен на решение различных проблем в рамках полномочий муниципального округа, определяемых статей 10 Закона Санкт-Петербурга от 23.09.2009 № 420-79 «О местном самоуправлении в Санкт-Петербурге»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Одной из важнейших задач бюджетной политики является обеспечение прозрачности и открытости бюджетного процесса. Принцип прозрачности (открытости) означает: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- обязательное опубликование в средствах массовой информации утвержденных бюджетов и отчетов об их исполнении, полноту представления информации о ходе исполнения бюджетов, а также доступность иных сведений о бюджетах по решению органов муниципальных образований;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- обязательную открытость для общества и средств массовой информации проектов бюджетов, доступность информации на официальном сайте муниципального образования № 15 </a:t>
            </a:r>
            <a:r>
              <a:rPr lang="en-US" u="sng" dirty="0">
                <a:latin typeface="Symbol" panose="05050102010706020507" pitchFamily="18" charset="2"/>
                <a:hlinkClick r:id="rId2"/>
              </a:rPr>
              <a:t>http://www.mo15.spb.ru/</a:t>
            </a:r>
            <a:r>
              <a:rPr lang="ru-RU" u="sng" dirty="0">
                <a:latin typeface="Symbol" panose="05050102010706020507" pitchFamily="18" charset="2"/>
              </a:rPr>
              <a:t> </a:t>
            </a:r>
            <a:r>
              <a:rPr lang="ru-RU" dirty="0">
                <a:latin typeface="Book Antiqua" panose="02040602050305030304" pitchFamily="18" charset="0"/>
              </a:rPr>
              <a:t>в сети Интернет. 	  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 	                                                 	(Бюджетный кодекс Российской Федерации, ст.36)	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Бюджет для граждан познакомит жителей округа с основными параметрами бюджета Муниципального образования № 15, утвержденного на 2018 год.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Мы надеемся на получение обратной связи от граждан, которым интересна и не безразлична жизнь Муниципального округа № 15.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43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30200"/>
            <a:ext cx="8596668" cy="83820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ОСНОВНЫЕ ПОНЯТИЯ И 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68401"/>
            <a:ext cx="8596668" cy="487296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Бюджет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                                                                                                                             (Бюджетный кодекс РФ от 31.07.1998 № 145-ФЗ) 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Доходы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Расходы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выплачиваемые из бюджета денежные средства (социальные выплаты, содержание объектов муниципальной собственности, оплата мероприятий по культуре, спорту и другим статьям)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Профицит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превышение доходов над расходами образует положительный остаток бюджета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Дефицит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превышение расходов над доходами образует отрицательный остаток бюджета</a:t>
            </a:r>
          </a:p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1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  <a:latin typeface="Book Antiqua" panose="02040602050305030304" pitchFamily="18" charset="0"/>
              </a:rPr>
              <a:t>БЮДЖЕТ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1930400"/>
            <a:ext cx="8461201" cy="4432300"/>
          </a:xfrm>
        </p:spPr>
      </p:pic>
    </p:spTree>
    <p:extLst>
      <p:ext uri="{BB962C8B-B14F-4D97-AF65-F5344CB8AC3E}">
        <p14:creationId xmlns:p14="http://schemas.microsoft.com/office/powerpoint/2010/main" val="3316357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Сбалансированность бюджета по доходам и расходам </a:t>
            </a: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82" b="20182"/>
          <a:stretch>
            <a:fillRect/>
          </a:stretch>
        </p:blipFill>
        <p:spPr>
          <a:xfrm>
            <a:off x="677334" y="266700"/>
            <a:ext cx="8596668" cy="42672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rgbClr val="7030A0"/>
                </a:solidFill>
              </a:rPr>
              <a:t>основополагающее требование, предъявляемое к органам, составляющим и утверждающим бюджет</a:t>
            </a:r>
          </a:p>
          <a:p>
            <a:pPr algn="ctr"/>
            <a:endParaRPr lang="ru-RU" sz="1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419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08100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rgbClr val="FFC000"/>
                </a:solidFill>
              </a:rPr>
              <a:t>ДОХОДЫ ОКРУГА на 2018 год, ВСЕГО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в том числе </a:t>
            </a:r>
            <a:r>
              <a:rPr lang="ru-RU" sz="2000" dirty="0">
                <a:solidFill>
                  <a:schemeClr val="accent4"/>
                </a:solidFill>
              </a:rPr>
              <a:t>налоговые доходы – 105 098,1 тысяч рублей</a:t>
            </a:r>
            <a:br>
              <a:rPr lang="ru-RU" sz="2000" dirty="0">
                <a:solidFill>
                  <a:schemeClr val="accent4"/>
                </a:solidFill>
              </a:rPr>
            </a:br>
            <a:r>
              <a:rPr lang="ru-RU" sz="2000" dirty="0"/>
              <a:t>                   </a:t>
            </a:r>
            <a:r>
              <a:rPr lang="ru-RU" sz="2000" dirty="0">
                <a:solidFill>
                  <a:srgbClr val="FF0000"/>
                </a:solidFill>
              </a:rPr>
              <a:t>неналоговые доходы – 2 180,0 тысяч рублей</a:t>
            </a:r>
            <a:br>
              <a:rPr lang="ru-RU" sz="2000" dirty="0">
                <a:solidFill>
                  <a:srgbClr val="FF0000"/>
                </a:solidFill>
              </a:rPr>
            </a:br>
            <a:r>
              <a:rPr lang="ru-RU" sz="2000" dirty="0">
                <a:solidFill>
                  <a:srgbClr val="FF0000"/>
                </a:solidFill>
              </a:rPr>
              <a:t>                   безвозмездные поступления – 17 796,2 тысяч рублей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2209800"/>
            <a:ext cx="8801100" cy="3832225"/>
          </a:xfrm>
        </p:spPr>
      </p:pic>
    </p:spTree>
    <p:extLst>
      <p:ext uri="{BB962C8B-B14F-4D97-AF65-F5344CB8AC3E}">
        <p14:creationId xmlns:p14="http://schemas.microsoft.com/office/powerpoint/2010/main" val="606068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доходов местного бюджета муниципального образования № 15  в 2018 году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xmlns="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2617791"/>
              </p:ext>
            </p:extLst>
          </p:nvPr>
        </p:nvGraphicFramePr>
        <p:xfrm>
          <a:off x="855676" y="1468074"/>
          <a:ext cx="7969542" cy="4924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9910">
                  <a:extLst>
                    <a:ext uri="{9D8B030D-6E8A-4147-A177-3AD203B41FA5}">
                      <a16:colId xmlns:a16="http://schemas.microsoft.com/office/drawing/2014/main" xmlns="" val="433466205"/>
                    </a:ext>
                  </a:extLst>
                </a:gridCol>
                <a:gridCol w="2799632">
                  <a:extLst>
                    <a:ext uri="{9D8B030D-6E8A-4147-A177-3AD203B41FA5}">
                      <a16:colId xmlns:a16="http://schemas.microsoft.com/office/drawing/2014/main" xmlns="" val="655809413"/>
                    </a:ext>
                  </a:extLst>
                </a:gridCol>
              </a:tblGrid>
              <a:tr h="12089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Наименование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по бюджету, 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01.09.2018 года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6554712"/>
                  </a:ext>
                </a:extLst>
              </a:tr>
              <a:tr h="4931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Налоги на совокупный доход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105 098,1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33113025"/>
                  </a:ext>
                </a:extLst>
              </a:tr>
              <a:tr h="1031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1455190"/>
                  </a:ext>
                </a:extLst>
              </a:tr>
              <a:tr h="6799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Штрафы, санкции, возмещение ущерба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1 130,0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60708440"/>
                  </a:ext>
                </a:extLst>
              </a:tr>
              <a:tr h="668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Прочие неналоговые доходы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26721416"/>
                  </a:ext>
                </a:extLst>
              </a:tr>
              <a:tr h="509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Безвозмездные поступления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17 796,2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6820716"/>
                  </a:ext>
                </a:extLst>
              </a:tr>
              <a:tr h="33404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ИТОГО: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125 074,3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71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6168" y="495300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расходов местного бюджета муниципального образования № 15  в 2018 году</a:t>
            </a: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xmlns="" id="{B4D5C0F6-64C6-4720-85BC-D73401E530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3469824"/>
              </p:ext>
            </p:extLst>
          </p:nvPr>
        </p:nvGraphicFramePr>
        <p:xfrm>
          <a:off x="656168" y="1241570"/>
          <a:ext cx="8160661" cy="53999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93891">
                  <a:extLst>
                    <a:ext uri="{9D8B030D-6E8A-4147-A177-3AD203B41FA5}">
                      <a16:colId xmlns:a16="http://schemas.microsoft.com/office/drawing/2014/main" xmlns="" val="2517223707"/>
                    </a:ext>
                  </a:extLst>
                </a:gridCol>
                <a:gridCol w="2866770">
                  <a:extLst>
                    <a:ext uri="{9D8B030D-6E8A-4147-A177-3AD203B41FA5}">
                      <a16:colId xmlns:a16="http://schemas.microsoft.com/office/drawing/2014/main" xmlns="" val="3546278269"/>
                    </a:ext>
                  </a:extLst>
                </a:gridCol>
              </a:tblGrid>
              <a:tr h="10136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Наименование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Утверждено по бюджету, 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01.09.2018 года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768558691"/>
                  </a:ext>
                </a:extLst>
              </a:tr>
              <a:tr h="4985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Общегосударственные вопросы (0100)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27 397,2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370832700"/>
                  </a:ext>
                </a:extLst>
              </a:tr>
              <a:tr h="3744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Национальная безопасность и правоохранительная деятельность (0300)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238,8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4095884331"/>
                  </a:ext>
                </a:extLst>
              </a:tr>
              <a:tr h="2510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Национальная экономика (0400)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2410050244"/>
                  </a:ext>
                </a:extLst>
              </a:tr>
              <a:tr h="368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Жилищно-коммунальное хозяйство (0500)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59 218,8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1479803235"/>
                  </a:ext>
                </a:extLst>
              </a:tr>
              <a:tr h="269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Охрана окружающей среды (0600)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1790112779"/>
                  </a:ext>
                </a:extLst>
              </a:tr>
              <a:tr h="2510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Образование (0700)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7 442,4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2606644050"/>
                  </a:ext>
                </a:extLst>
              </a:tr>
              <a:tr h="2510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Культура, кинематография (0800)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22 111,0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3334960673"/>
                  </a:ext>
                </a:extLst>
              </a:tr>
              <a:tr h="2510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Социальная политика (1000)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17 213,1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3301378826"/>
                  </a:ext>
                </a:extLst>
              </a:tr>
              <a:tr h="4985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Физическая культура и спорт (1100)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1 070,0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4185912544"/>
                  </a:ext>
                </a:extLst>
              </a:tr>
              <a:tr h="365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Средства массовой информации (1200)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936,0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3830512168"/>
                  </a:ext>
                </a:extLst>
              </a:tr>
              <a:tr h="25103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ИТОГО: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135 627,3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527633471"/>
                  </a:ext>
                </a:extLst>
              </a:tr>
              <a:tr h="756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Превышение доходов над расходами (дефицит (-)</a:t>
                      </a:r>
                      <a:br>
                        <a:rPr lang="ru-RU" sz="1100">
                          <a:effectLst/>
                        </a:rPr>
                      </a:br>
                      <a:r>
                        <a:rPr lang="ru-RU" sz="1100">
                          <a:effectLst/>
                        </a:rPr>
                        <a:t>/профицит (+))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- 10 553,0</a:t>
                      </a: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2297234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6406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118100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МУНИЦИПАЛЬНЫЕ 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304197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394513"/>
              </p:ext>
            </p:extLst>
          </p:nvPr>
        </p:nvGraphicFramePr>
        <p:xfrm>
          <a:off x="788565" y="461393"/>
          <a:ext cx="9940953" cy="5676802"/>
        </p:xfrm>
        <a:graphic>
          <a:graphicData uri="http://schemas.openxmlformats.org/drawingml/2006/table">
            <a:tbl>
              <a:tblPr firstRow="1" firstCol="1" bandRow="1"/>
              <a:tblGrid>
                <a:gridCol w="2684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6725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65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3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«Формированию архивных фондов внутригородского муниципального образования Санкт-Петербурга Муниципальный округ № 15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24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реализации мер по профилактике дорожно-транспортного травматизма на территории муниципального образования Муниципальный округ № 15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4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профилактике терроризма и экстремизма, а также минимизации и (или) ликвидации последствий проявления терроризма и экстремизма, участие в создании условий для реализации мер направленных на укрепление межнационального и межконфессионального согласия, сохранение и развитие языков и культуры народов Российской  Федерации, проживающих на территории Муниципального образования, социальную и культурную адаптацию мигрантов, профилактику межнациональных (межэтнических) конфликтов на территории муниципального образования 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42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установленном порядке в мероприятиях по профилактике незаконного потребления наркотических средств и психотропных веществ, новых потенциально опасных психоактивных веществ, наркомании в Санкт-Петербурге на территории внутригородского муниципального образования Санкт-Петербурга Муниципальный округ № 15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71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реализации мероприятий по охране здоровья граждан от воздействия окружающего табачного дыма и последствий потребления табака на территории внутригородского муниципального образования Санкт-Петербурга Муниципальный округ № 15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003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«Содействию в установленном порядке исполнительным органам государственной власти Санкт-Петербурга в сборе и обмене информацией в области защиты населения и территорий от чрезвычайных ситуаций, а также содействию в информировании населения об угрозе возникновения или о возникновении чрезвычайной ситуации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432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«Проведению подготовки и обучения неработающего населения способам защиты и действиям в чрезвычайных ситуациях, а также способам защиты от опасностей, возникающих при ведении военных действий или вследствие этих действий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71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организации и финансировании временного трудоустройства несовершеннолетних в возрасте от 14 до 18 лет в свободное от учебы время, безработных граждан, испытывающих трудности в поиске работы, безработных граждан в возрасте от 18 до 20 лет, имеющих среднее профессиональное образование и ищущих работу впервые»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039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«Осуществлению благоустройства территории внутригородского муниципального образования Санкт-Петербурга Муниципальный округ № 15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6566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2E378A24-9436-4225-8046-560BC55E0F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934792"/>
              </p:ext>
            </p:extLst>
          </p:nvPr>
        </p:nvGraphicFramePr>
        <p:xfrm>
          <a:off x="570451" y="318783"/>
          <a:ext cx="10065144" cy="5619116"/>
        </p:xfrm>
        <a:graphic>
          <a:graphicData uri="http://schemas.openxmlformats.org/drawingml/2006/table">
            <a:tbl>
              <a:tblPr firstRow="1" firstCol="1" bandRow="1"/>
              <a:tblGrid>
                <a:gridCol w="338428">
                  <a:extLst>
                    <a:ext uri="{9D8B030D-6E8A-4147-A177-3AD203B41FA5}">
                      <a16:colId xmlns:a16="http://schemas.microsoft.com/office/drawing/2014/main" xmlns="" val="1552337048"/>
                    </a:ext>
                  </a:extLst>
                </a:gridCol>
                <a:gridCol w="9726716">
                  <a:extLst>
                    <a:ext uri="{9D8B030D-6E8A-4147-A177-3AD203B41FA5}">
                      <a16:colId xmlns:a16="http://schemas.microsoft.com/office/drawing/2014/main" xmlns="" val="3299891185"/>
                    </a:ext>
                  </a:extLst>
                </a:gridCol>
              </a:tblGrid>
              <a:tr h="222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55925690"/>
                  </a:ext>
                </a:extLst>
              </a:tr>
              <a:tr h="3389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профессионального образования и дополнительного профессионального образования выборных должностных лиц местного самоуправления, членов выборных органов местного самоуправления, депутатов муниципальных советов муниципальных образований, муниципальных служащих внутригородского муниципального образования Санкт-Петербурга Муниципальный округ № 15, а также организация подготовки кадров для муниципальной службы в порядке, предусмотренном законодательством РФ об образовании и законодательством РФ о муниципальной службе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15025718"/>
                  </a:ext>
                </a:extLst>
              </a:tr>
              <a:tr h="472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«Проведению работ по военно-патриотическому воспитанию граждан внутригородского муниципального образования Санкт-Петербурга Муниципальный округ № 15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49369401"/>
                  </a:ext>
                </a:extLst>
              </a:tr>
              <a:tr h="4026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и проведению досуговых мероприятий для жителей внутригородского муниципального образования Санкт-Петербурга Муниципальный округ № 15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52601126"/>
                  </a:ext>
                </a:extLst>
              </a:tr>
              <a:tr h="1391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местных и участию в организации и проведении городских праздничных и иных зрелищных мероприятий для жителей внутригородского муниципального образования Санкт-Петербурга Муниципальный округ № 15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62535937"/>
                  </a:ext>
                </a:extLst>
              </a:tr>
              <a:tr h="2541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и проведению мероприятий по сохранению и развитию местных традиций и обрядов для жителей внутригородского муниципального образования Санкт-Петербурга Муниципальный округ № 15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647404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«Обеспечению условий для развития на территории внутригородского муниципального образования Санкт-Петербурга Муниципальный округ № 15 физической культуры и массового спорта, по организации и проведению официальных физкультурных мероприятий, физкультурно-оздоровительных мероприятий и спортивных мероприятий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3111925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«Учреждению печатного средства массовой информации для опубликования муниципальных правовых актов, обсуждения проектов муниципальных правовых актов по вопросам местного значения, доведения до сведения жителей муниципального образования официальной информации о социально-экономическом и культурном развитии муниципального образования, о развитии его общественной инфраструктуры и иной официальной информации в 2018 году»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130607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мероприятиях по охране окружающей среды в границах внутригородского муниципального образования Санкт-Петербурга Муниципальный округ № 15 в 2018 году, за исключением организации и осуществления мероприятий по экологическому контролю»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345849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«Мероприятиям по осуществлению противодействия коррупции в пределах своих полномочий на 2018 год»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392848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0065291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152</TotalTime>
  <Words>1369</Words>
  <Application>Microsoft Office PowerPoint</Application>
  <PresentationFormat>Произвольный</PresentationFormat>
  <Paragraphs>110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Бюджет для граждан</vt:lpstr>
      <vt:lpstr>Бюджет для граждан внутригородского муниципального образования Санкт-Петербурга муниципальный округ № 15</vt:lpstr>
      <vt:lpstr>ОСНОВНЫЕ ПОНЯТИЯ И ОПРЕДЕЛЕНИЯ</vt:lpstr>
      <vt:lpstr>БЮДЖЕТ</vt:lpstr>
      <vt:lpstr>Сбалансированность бюджета по доходам и расходам </vt:lpstr>
      <vt:lpstr>ДОХОДЫ ОКРУГА на 2018 год, ВСЕГО в том числе налоговые доходы – 105 098,1 тысяч рублей                    неналоговые доходы – 2 180,0 тысяч рублей                    безвозмездные поступления – 17 796,2 тысяч рублей</vt:lpstr>
      <vt:lpstr>Структура доходов местного бюджета муниципального образования № 15  в 2018 году</vt:lpstr>
      <vt:lpstr>Структура расходов местного бюджета муниципального образования № 15  в 2018 году</vt:lpstr>
      <vt:lpstr>   МУНИЦИПАЛЬНЫЕ ПРОГРАММЫ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ПК Прометей</dc:creator>
  <cp:lastModifiedBy>Елена Владимировна Василькова</cp:lastModifiedBy>
  <cp:revision>23</cp:revision>
  <dcterms:created xsi:type="dcterms:W3CDTF">2017-08-16T08:53:46Z</dcterms:created>
  <dcterms:modified xsi:type="dcterms:W3CDTF">2018-09-12T11:09:05Z</dcterms:modified>
</cp:coreProperties>
</file>